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114" d="100"/>
          <a:sy n="114" d="100"/>
        </p:scale>
        <p:origin x="46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cs-CZ"/>
              <a:t>Kliknutím lze upravit styl.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11/22/2022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cs-CZ"/>
              <a:t>Kliknutím na ikonu přidáte obrázek.</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cs-CZ"/>
              <a:t>Kliknutím lze upravit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cs-CZ"/>
              <a:t>Kliknutím lze upravit styl.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cs-CZ"/>
              <a:t>Kliknutím lze upravit styl.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t>11/22/2022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cs-CZ"/>
              <a:t>Kliknutím lze upravit styl.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cs-CZ"/>
              <a:t>Kliknutím na ikonu přidáte obrázek.</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t>11/22/2022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cs-CZ"/>
              <a:t>Kliknutím lze upravit styl.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8A87A34-81AB-432B-8DAE-1953F412C126}" type="datetimeFigureOut">
              <a:rPr lang="en-US" dirty="0"/>
              <a:t>11/22/2022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cs-CZ"/>
              <a:t>Kliknutím lze upravit styl.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41410" y="3073397"/>
            <a:ext cx="4878391" cy="271780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3073397"/>
            <a:ext cx="4875210" cy="271780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t>11/22/2022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11/22/2022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D8D074-B333-48D8-902A-68D2D0954FBB}"/>
              </a:ext>
            </a:extLst>
          </p:cNvPr>
          <p:cNvSpPr>
            <a:spLocks noGrp="1"/>
          </p:cNvSpPr>
          <p:nvPr>
            <p:ph type="ctrTitle"/>
          </p:nvPr>
        </p:nvSpPr>
        <p:spPr/>
        <p:txBody>
          <a:bodyPr/>
          <a:lstStyle/>
          <a:p>
            <a:r>
              <a:rPr lang="cs-CZ" dirty="0"/>
              <a:t>Osmóza A VYUŽITÍ KOLEM NÁS</a:t>
            </a:r>
          </a:p>
        </p:txBody>
      </p:sp>
      <p:sp>
        <p:nvSpPr>
          <p:cNvPr id="3" name="Podnadpis 2">
            <a:extLst>
              <a:ext uri="{FF2B5EF4-FFF2-40B4-BE49-F238E27FC236}">
                <a16:creationId xmlns:a16="http://schemas.microsoft.com/office/drawing/2014/main" id="{476D9281-1BFC-4B01-A390-9DF070B76D6B}"/>
              </a:ext>
            </a:extLst>
          </p:cNvPr>
          <p:cNvSpPr>
            <a:spLocks noGrp="1"/>
          </p:cNvSpPr>
          <p:nvPr>
            <p:ph type="subTitle" idx="1"/>
          </p:nvPr>
        </p:nvSpPr>
        <p:spPr/>
        <p:txBody>
          <a:bodyPr/>
          <a:lstStyle/>
          <a:p>
            <a:r>
              <a:rPr lang="cs-CZ" dirty="0"/>
              <a:t>21. 11. 2022</a:t>
            </a:r>
          </a:p>
        </p:txBody>
      </p:sp>
    </p:spTree>
    <p:extLst>
      <p:ext uri="{BB962C8B-B14F-4D97-AF65-F5344CB8AC3E}">
        <p14:creationId xmlns:p14="http://schemas.microsoft.com/office/powerpoint/2010/main" val="180660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5091951-A5FE-48CC-BE60-8A1A3FF7AE40}"/>
              </a:ext>
            </a:extLst>
          </p:cNvPr>
          <p:cNvSpPr>
            <a:spLocks noGrp="1"/>
          </p:cNvSpPr>
          <p:nvPr>
            <p:ph idx="1"/>
          </p:nvPr>
        </p:nvSpPr>
        <p:spPr>
          <a:xfrm>
            <a:off x="1141412" y="808383"/>
            <a:ext cx="9905999" cy="4982818"/>
          </a:xfrm>
        </p:spPr>
        <p:txBody>
          <a:bodyPr>
            <a:normAutofit fontScale="92500" lnSpcReduction="20000"/>
          </a:bodyPr>
          <a:lstStyle/>
          <a:p>
            <a:r>
              <a:rPr lang="cs-CZ" dirty="0"/>
              <a:t>VODA II</a:t>
            </a:r>
          </a:p>
          <a:p>
            <a:r>
              <a:rPr lang="en-US" dirty="0"/>
              <a:t>The release of vasopressin (from the posterior lobe of the pituitary gland) is regulated by the osmotic pressure of the blood. Anything that dehydrates the body, such as perspiring heavily, increases the osmotic pressure of the blood; turns on the vasopressin → V2 receptors → aquaporin-2 pathway. </a:t>
            </a:r>
            <a:endParaRPr lang="cs-CZ" dirty="0"/>
          </a:p>
          <a:p>
            <a:r>
              <a:rPr lang="en-US" dirty="0"/>
              <a:t>The result: </a:t>
            </a:r>
            <a:endParaRPr lang="cs-CZ" dirty="0"/>
          </a:p>
          <a:p>
            <a:pPr lvl="1"/>
            <a:r>
              <a:rPr lang="en-US" dirty="0"/>
              <a:t>As little as 0.5 liter/day of urine may remain of the original 180 liters/day of nephric filtrate. </a:t>
            </a:r>
            <a:endParaRPr lang="cs-CZ" dirty="0"/>
          </a:p>
          <a:p>
            <a:pPr lvl="1"/>
            <a:r>
              <a:rPr lang="en-US" dirty="0"/>
              <a:t>The concentration of salts in the urine can be as much as four times that of the blood. (But not high enough to enable humans to benefit from drinking sea water, which is saltier still</a:t>
            </a:r>
            <a:endParaRPr lang="cs-CZ" dirty="0"/>
          </a:p>
          <a:p>
            <a:pPr lvl="1"/>
            <a:r>
              <a:rPr lang="en-US" dirty="0"/>
              <a:t>If the blood should become too dilute (as would occur after drinking a large amount of water), Vasopressin secretion is inhibited. The aquaporin-2 channels are taken back into the cell by endocytosis. The result: a large volume of watery urine is formed (with a salt concentration as little as one</a:t>
            </a:r>
            <a:r>
              <a:rPr lang="cs-CZ" dirty="0"/>
              <a:t> </a:t>
            </a:r>
            <a:r>
              <a:rPr lang="en-US" dirty="0"/>
              <a:t>fourth of that of the blood). </a:t>
            </a:r>
            <a:endParaRPr lang="cs-CZ" dirty="0"/>
          </a:p>
        </p:txBody>
      </p:sp>
      <p:pic>
        <p:nvPicPr>
          <p:cNvPr id="6" name="Obrázek 5">
            <a:extLst>
              <a:ext uri="{FF2B5EF4-FFF2-40B4-BE49-F238E27FC236}">
                <a16:creationId xmlns:a16="http://schemas.microsoft.com/office/drawing/2014/main" id="{930AF770-38F3-4648-BA67-32CB56B8C7F8}"/>
              </a:ext>
            </a:extLst>
          </p:cNvPr>
          <p:cNvPicPr>
            <a:picLocks noChangeAspect="1"/>
          </p:cNvPicPr>
          <p:nvPr/>
        </p:nvPicPr>
        <p:blipFill>
          <a:blip r:embed="rId2"/>
          <a:stretch>
            <a:fillRect/>
          </a:stretch>
        </p:blipFill>
        <p:spPr>
          <a:xfrm>
            <a:off x="3550881" y="5791201"/>
            <a:ext cx="5087060" cy="914528"/>
          </a:xfrm>
          <a:prstGeom prst="rect">
            <a:avLst/>
          </a:prstGeom>
        </p:spPr>
      </p:pic>
    </p:spTree>
    <p:extLst>
      <p:ext uri="{BB962C8B-B14F-4D97-AF65-F5344CB8AC3E}">
        <p14:creationId xmlns:p14="http://schemas.microsoft.com/office/powerpoint/2010/main" val="3437331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8A87E3-BDB9-480A-B3A0-646332CD4616}"/>
              </a:ext>
            </a:extLst>
          </p:cNvPr>
          <p:cNvSpPr>
            <a:spLocks noGrp="1"/>
          </p:cNvSpPr>
          <p:nvPr>
            <p:ph type="title"/>
          </p:nvPr>
        </p:nvSpPr>
        <p:spPr>
          <a:xfrm>
            <a:off x="1141413" y="618518"/>
            <a:ext cx="9905998" cy="759708"/>
          </a:xfrm>
        </p:spPr>
        <p:txBody>
          <a:bodyPr/>
          <a:lstStyle/>
          <a:p>
            <a:r>
              <a:rPr lang="cs-CZ" dirty="0"/>
              <a:t>MOŘSKÉ Ptactvo</a:t>
            </a:r>
          </a:p>
        </p:txBody>
      </p:sp>
      <p:sp>
        <p:nvSpPr>
          <p:cNvPr id="3" name="Zástupný symbol pro obsah 2">
            <a:extLst>
              <a:ext uri="{FF2B5EF4-FFF2-40B4-BE49-F238E27FC236}">
                <a16:creationId xmlns:a16="http://schemas.microsoft.com/office/drawing/2014/main" id="{A40AAAD6-19AD-4561-9064-4000D4BAD21F}"/>
              </a:ext>
            </a:extLst>
          </p:cNvPr>
          <p:cNvSpPr>
            <a:spLocks noGrp="1"/>
          </p:cNvSpPr>
          <p:nvPr>
            <p:ph idx="1"/>
          </p:nvPr>
        </p:nvSpPr>
        <p:spPr>
          <a:xfrm>
            <a:off x="1035394" y="1378226"/>
            <a:ext cx="9905999" cy="3541714"/>
          </a:xfrm>
        </p:spPr>
        <p:txBody>
          <a:bodyPr/>
          <a:lstStyle/>
          <a:p>
            <a:r>
              <a:rPr lang="en-US" dirty="0"/>
              <a:t>Marine birds, which may pass long periods of time away from fresh water, and sea turtles use a similar device. They, too, drink salt water to take care of their water needs and use metabolic energy to desalt it. In the herring gull, shown here, the salt is extracted by two glands in the head and released (in a very concentrated solution — it is saltier than the blood) to the outside through the nostrils. Marine snakes use a similar desalting mechanism. </a:t>
            </a:r>
            <a:endParaRPr lang="cs-CZ" dirty="0"/>
          </a:p>
        </p:txBody>
      </p:sp>
      <p:pic>
        <p:nvPicPr>
          <p:cNvPr id="4" name="Obrázek 3">
            <a:extLst>
              <a:ext uri="{FF2B5EF4-FFF2-40B4-BE49-F238E27FC236}">
                <a16:creationId xmlns:a16="http://schemas.microsoft.com/office/drawing/2014/main" id="{0BB1D041-B100-4FEC-B978-E3DC1C9E38FE}"/>
              </a:ext>
            </a:extLst>
          </p:cNvPr>
          <p:cNvPicPr>
            <a:picLocks noChangeAspect="1"/>
          </p:cNvPicPr>
          <p:nvPr/>
        </p:nvPicPr>
        <p:blipFill>
          <a:blip r:embed="rId2"/>
          <a:stretch>
            <a:fillRect/>
          </a:stretch>
        </p:blipFill>
        <p:spPr>
          <a:xfrm>
            <a:off x="5127384" y="4372321"/>
            <a:ext cx="2467319" cy="1867161"/>
          </a:xfrm>
          <a:prstGeom prst="rect">
            <a:avLst/>
          </a:prstGeom>
        </p:spPr>
      </p:pic>
      <p:pic>
        <p:nvPicPr>
          <p:cNvPr id="1026" name="Picture 2" descr="https://upload.wikimedia.org/wikipedia/commons/thumb/9/90/Aipysurus_laevis.jpg/220px-Aipysurus_laevis.jpg">
            <a:extLst>
              <a:ext uri="{FF2B5EF4-FFF2-40B4-BE49-F238E27FC236}">
                <a16:creationId xmlns:a16="http://schemas.microsoft.com/office/drawing/2014/main" id="{F122B469-0C31-4354-B031-413C3DB44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024" y="4372321"/>
            <a:ext cx="20955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obrazit zdrojový obrázek">
            <a:extLst>
              <a:ext uri="{FF2B5EF4-FFF2-40B4-BE49-F238E27FC236}">
                <a16:creationId xmlns:a16="http://schemas.microsoft.com/office/drawing/2014/main" id="{6EAD2D36-37B9-44B1-A967-81E85A3BA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1880" y="4427895"/>
            <a:ext cx="2237823" cy="1636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58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BA05D0-8398-48C3-9762-A573B8130741}"/>
              </a:ext>
            </a:extLst>
          </p:cNvPr>
          <p:cNvSpPr>
            <a:spLocks noGrp="1"/>
          </p:cNvSpPr>
          <p:nvPr>
            <p:ph type="title"/>
          </p:nvPr>
        </p:nvSpPr>
        <p:spPr>
          <a:xfrm>
            <a:off x="1141413" y="88430"/>
            <a:ext cx="9905998" cy="1478570"/>
          </a:xfrm>
        </p:spPr>
        <p:txBody>
          <a:bodyPr/>
          <a:lstStyle/>
          <a:p>
            <a:r>
              <a:rPr lang="cs-CZ" dirty="0"/>
              <a:t>STROMY – DVA PŘÍSPĚVKY</a:t>
            </a:r>
          </a:p>
        </p:txBody>
      </p:sp>
      <p:sp>
        <p:nvSpPr>
          <p:cNvPr id="3" name="Zástupný symbol pro obsah 2">
            <a:extLst>
              <a:ext uri="{FF2B5EF4-FFF2-40B4-BE49-F238E27FC236}">
                <a16:creationId xmlns:a16="http://schemas.microsoft.com/office/drawing/2014/main" id="{1071AC63-B244-4DBC-86F9-E87C6B14FE96}"/>
              </a:ext>
            </a:extLst>
          </p:cNvPr>
          <p:cNvSpPr>
            <a:spLocks noGrp="1"/>
          </p:cNvSpPr>
          <p:nvPr>
            <p:ph idx="1"/>
          </p:nvPr>
        </p:nvSpPr>
        <p:spPr>
          <a:xfrm>
            <a:off x="1141412" y="1616764"/>
            <a:ext cx="9905999" cy="4969565"/>
          </a:xfrm>
        </p:spPr>
        <p:txBody>
          <a:bodyPr/>
          <a:lstStyle/>
          <a:p>
            <a:endParaRPr lang="cs-CZ" dirty="0"/>
          </a:p>
        </p:txBody>
      </p:sp>
      <p:pic>
        <p:nvPicPr>
          <p:cNvPr id="4" name="Obrázek 3">
            <a:extLst>
              <a:ext uri="{FF2B5EF4-FFF2-40B4-BE49-F238E27FC236}">
                <a16:creationId xmlns:a16="http://schemas.microsoft.com/office/drawing/2014/main" id="{09F41977-1234-4850-ACD9-CA75C5FE1953}"/>
              </a:ext>
            </a:extLst>
          </p:cNvPr>
          <p:cNvPicPr>
            <a:picLocks noChangeAspect="1"/>
          </p:cNvPicPr>
          <p:nvPr/>
        </p:nvPicPr>
        <p:blipFill>
          <a:blip r:embed="rId2"/>
          <a:stretch>
            <a:fillRect/>
          </a:stretch>
        </p:blipFill>
        <p:spPr>
          <a:xfrm>
            <a:off x="1141412" y="1127390"/>
            <a:ext cx="10308466" cy="3801461"/>
          </a:xfrm>
          <a:prstGeom prst="rect">
            <a:avLst/>
          </a:prstGeom>
        </p:spPr>
      </p:pic>
      <p:sp>
        <p:nvSpPr>
          <p:cNvPr id="5" name="Obdélník 4">
            <a:extLst>
              <a:ext uri="{FF2B5EF4-FFF2-40B4-BE49-F238E27FC236}">
                <a16:creationId xmlns:a16="http://schemas.microsoft.com/office/drawing/2014/main" id="{63009F0D-A351-42A2-B4FD-0FA4C1492075}"/>
              </a:ext>
            </a:extLst>
          </p:cNvPr>
          <p:cNvSpPr/>
          <p:nvPr/>
        </p:nvSpPr>
        <p:spPr>
          <a:xfrm>
            <a:off x="1141413" y="5092400"/>
            <a:ext cx="10308465" cy="1477328"/>
          </a:xfrm>
          <a:prstGeom prst="rect">
            <a:avLst/>
          </a:prstGeom>
          <a:solidFill>
            <a:schemeClr val="accent1"/>
          </a:solidFill>
        </p:spPr>
        <p:txBody>
          <a:bodyPr wrap="square">
            <a:spAutoFit/>
          </a:bodyPr>
          <a:lstStyle/>
          <a:p>
            <a:r>
              <a:rPr lang="cs-CZ" b="1" dirty="0">
                <a:solidFill>
                  <a:schemeClr val="accent3"/>
                </a:solidFill>
                <a:latin typeface="Arial" panose="020B0604020202020204" pitchFamily="34" charset="0"/>
              </a:rPr>
              <a:t>Xylém</a:t>
            </a:r>
            <a:r>
              <a:rPr lang="cs-CZ" dirty="0">
                <a:solidFill>
                  <a:schemeClr val="accent3"/>
                </a:solidFill>
                <a:latin typeface="Arial" panose="020B0604020202020204" pitchFamily="34" charset="0"/>
              </a:rPr>
              <a:t> (také </a:t>
            </a:r>
            <a:r>
              <a:rPr lang="cs-CZ" i="1" dirty="0">
                <a:solidFill>
                  <a:schemeClr val="accent3"/>
                </a:solidFill>
                <a:latin typeface="Arial" panose="020B0604020202020204" pitchFamily="34" charset="0"/>
              </a:rPr>
              <a:t>dřevní cévní svazek</a:t>
            </a:r>
            <a:r>
              <a:rPr lang="cs-CZ" dirty="0">
                <a:solidFill>
                  <a:schemeClr val="accent3"/>
                </a:solidFill>
                <a:latin typeface="Arial" panose="020B0604020202020204" pitchFamily="34" charset="0"/>
              </a:rPr>
              <a:t> nebo </a:t>
            </a:r>
            <a:r>
              <a:rPr lang="cs-CZ" b="1" i="1" dirty="0">
                <a:solidFill>
                  <a:schemeClr val="accent3"/>
                </a:solidFill>
                <a:latin typeface="Arial" panose="020B0604020202020204" pitchFamily="34" charset="0"/>
              </a:rPr>
              <a:t>dřevo</a:t>
            </a:r>
            <a:r>
              <a:rPr lang="cs-CZ" dirty="0">
                <a:solidFill>
                  <a:schemeClr val="accent3"/>
                </a:solidFill>
                <a:latin typeface="Arial" panose="020B0604020202020204" pitchFamily="34" charset="0"/>
              </a:rPr>
              <a:t>) je botanické označení pro druh pletiva cévnatých rostlin, které přivádí a rozvádí minerální živiny z kořenové soustavy rostliny směrem nahoru do jejích nadzemních částí. Výraz „xylém“ je odvozen ze starořeckého slova </a:t>
            </a:r>
            <a:r>
              <a:rPr lang="cs-CZ" i="1" dirty="0" err="1">
                <a:solidFill>
                  <a:schemeClr val="accent3"/>
                </a:solidFill>
                <a:latin typeface="Arial" panose="020B0604020202020204" pitchFamily="34" charset="0"/>
              </a:rPr>
              <a:t>xúlon</a:t>
            </a:r>
            <a:r>
              <a:rPr lang="cs-CZ" dirty="0">
                <a:solidFill>
                  <a:schemeClr val="accent3"/>
                </a:solidFill>
                <a:latin typeface="Arial" panose="020B0604020202020204" pitchFamily="34" charset="0"/>
              </a:rPr>
              <a:t>, což znamená „dřevo“. Xylém může mít v rostlině funkci mechanickou (opora), transportní (rozvod živin) a zásobní. Živiny se pohybují uvnitř xylému na základě tzv. kořenového vztlaku.</a:t>
            </a:r>
            <a:endParaRPr lang="cs-CZ" dirty="0">
              <a:solidFill>
                <a:schemeClr val="accent3"/>
              </a:solidFill>
            </a:endParaRPr>
          </a:p>
        </p:txBody>
      </p:sp>
    </p:spTree>
    <p:extLst>
      <p:ext uri="{BB962C8B-B14F-4D97-AF65-F5344CB8AC3E}">
        <p14:creationId xmlns:p14="http://schemas.microsoft.com/office/powerpoint/2010/main" val="3046855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377903-EB28-4AF6-A9D7-F1B3B0782893}"/>
              </a:ext>
            </a:extLst>
          </p:cNvPr>
          <p:cNvSpPr>
            <a:spLocks noGrp="1"/>
          </p:cNvSpPr>
          <p:nvPr>
            <p:ph type="title"/>
          </p:nvPr>
        </p:nvSpPr>
        <p:spPr>
          <a:xfrm>
            <a:off x="1141413" y="340222"/>
            <a:ext cx="9905998" cy="825969"/>
          </a:xfrm>
        </p:spPr>
        <p:txBody>
          <a:bodyPr/>
          <a:lstStyle/>
          <a:p>
            <a:r>
              <a:rPr lang="cs-CZ" dirty="0"/>
              <a:t>STROMY – DVA PŘÍSPĚVKY</a:t>
            </a:r>
          </a:p>
        </p:txBody>
      </p:sp>
      <p:sp>
        <p:nvSpPr>
          <p:cNvPr id="3" name="Zástupný symbol pro obsah 2">
            <a:extLst>
              <a:ext uri="{FF2B5EF4-FFF2-40B4-BE49-F238E27FC236}">
                <a16:creationId xmlns:a16="http://schemas.microsoft.com/office/drawing/2014/main" id="{F6A52B25-2E85-4E29-90E3-B2FFBA5AEF7E}"/>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BE3C40F4-C1AD-454B-9800-E5EC0FD720CB}"/>
              </a:ext>
            </a:extLst>
          </p:cNvPr>
          <p:cNvPicPr>
            <a:picLocks noChangeAspect="1"/>
          </p:cNvPicPr>
          <p:nvPr/>
        </p:nvPicPr>
        <p:blipFill>
          <a:blip r:embed="rId2"/>
          <a:stretch>
            <a:fillRect/>
          </a:stretch>
        </p:blipFill>
        <p:spPr>
          <a:xfrm>
            <a:off x="1141412" y="1294445"/>
            <a:ext cx="9945488" cy="4772691"/>
          </a:xfrm>
          <a:prstGeom prst="rect">
            <a:avLst/>
          </a:prstGeom>
        </p:spPr>
      </p:pic>
      <p:pic>
        <p:nvPicPr>
          <p:cNvPr id="6" name="Obrázek 5">
            <a:extLst>
              <a:ext uri="{FF2B5EF4-FFF2-40B4-BE49-F238E27FC236}">
                <a16:creationId xmlns:a16="http://schemas.microsoft.com/office/drawing/2014/main" id="{88F3032D-A2D7-444D-8547-AA791109B067}"/>
              </a:ext>
            </a:extLst>
          </p:cNvPr>
          <p:cNvPicPr>
            <a:picLocks noChangeAspect="1"/>
          </p:cNvPicPr>
          <p:nvPr/>
        </p:nvPicPr>
        <p:blipFill>
          <a:blip r:embed="rId3"/>
          <a:stretch>
            <a:fillRect/>
          </a:stretch>
        </p:blipFill>
        <p:spPr>
          <a:xfrm>
            <a:off x="2624871" y="482296"/>
            <a:ext cx="6942258" cy="6207195"/>
          </a:xfrm>
          <a:prstGeom prst="rect">
            <a:avLst/>
          </a:prstGeom>
        </p:spPr>
      </p:pic>
    </p:spTree>
    <p:extLst>
      <p:ext uri="{BB962C8B-B14F-4D97-AF65-F5344CB8AC3E}">
        <p14:creationId xmlns:p14="http://schemas.microsoft.com/office/powerpoint/2010/main" val="34070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29A03B-9F46-4437-B823-CA9183EF621F}"/>
              </a:ext>
            </a:extLst>
          </p:cNvPr>
          <p:cNvSpPr>
            <a:spLocks noGrp="1"/>
          </p:cNvSpPr>
          <p:nvPr>
            <p:ph type="title"/>
          </p:nvPr>
        </p:nvSpPr>
        <p:spPr>
          <a:xfrm>
            <a:off x="1141412" y="0"/>
            <a:ext cx="9905998" cy="1478570"/>
          </a:xfrm>
        </p:spPr>
        <p:txBody>
          <a:bodyPr/>
          <a:lstStyle/>
          <a:p>
            <a:r>
              <a:rPr lang="cs-CZ" dirty="0"/>
              <a:t>TRANSPORT VODY V ROSTLINĚ</a:t>
            </a:r>
          </a:p>
        </p:txBody>
      </p:sp>
      <p:sp>
        <p:nvSpPr>
          <p:cNvPr id="3" name="Zástupný symbol pro obsah 2">
            <a:extLst>
              <a:ext uri="{FF2B5EF4-FFF2-40B4-BE49-F238E27FC236}">
                <a16:creationId xmlns:a16="http://schemas.microsoft.com/office/drawing/2014/main" id="{0CC793A7-0A22-4D7E-B513-50ED11DFA124}"/>
              </a:ext>
            </a:extLst>
          </p:cNvPr>
          <p:cNvSpPr>
            <a:spLocks noGrp="1"/>
          </p:cNvSpPr>
          <p:nvPr>
            <p:ph idx="1"/>
          </p:nvPr>
        </p:nvSpPr>
        <p:spPr>
          <a:xfrm>
            <a:off x="1141412" y="1351722"/>
            <a:ext cx="10812049" cy="5287617"/>
          </a:xfrm>
        </p:spPr>
        <p:txBody>
          <a:bodyPr>
            <a:normAutofit fontScale="70000" lnSpcReduction="20000"/>
          </a:bodyPr>
          <a:lstStyle/>
          <a:p>
            <a:r>
              <a:rPr lang="en-US" dirty="0"/>
              <a:t>1. </a:t>
            </a:r>
            <a:r>
              <a:rPr lang="en-US" b="1" dirty="0"/>
              <a:t>Root pressure </a:t>
            </a:r>
            <a:r>
              <a:rPr lang="en-US" dirty="0"/>
              <a:t>pushes water up </a:t>
            </a:r>
            <a:endParaRPr lang="cs-CZ" dirty="0"/>
          </a:p>
          <a:p>
            <a:r>
              <a:rPr lang="en-US" dirty="0"/>
              <a:t>2</a:t>
            </a:r>
            <a:r>
              <a:rPr lang="en-US" b="1" dirty="0"/>
              <a:t>. Capillary action </a:t>
            </a:r>
            <a:r>
              <a:rPr lang="en-US" dirty="0"/>
              <a:t>draws water up within the xylem </a:t>
            </a:r>
            <a:endParaRPr lang="cs-CZ" dirty="0"/>
          </a:p>
          <a:p>
            <a:r>
              <a:rPr lang="en-US" dirty="0"/>
              <a:t>3. </a:t>
            </a:r>
            <a:r>
              <a:rPr lang="en-US" b="1" dirty="0"/>
              <a:t>Cohesion-tension</a:t>
            </a:r>
            <a:r>
              <a:rPr lang="en-US" dirty="0"/>
              <a:t> pulls water up the xylem </a:t>
            </a:r>
            <a:endParaRPr lang="cs-CZ" dirty="0"/>
          </a:p>
          <a:p>
            <a:endParaRPr lang="cs-CZ" dirty="0"/>
          </a:p>
          <a:p>
            <a:r>
              <a:rPr lang="en-US" b="1" dirty="0"/>
              <a:t>Root pressure </a:t>
            </a:r>
            <a:r>
              <a:rPr lang="en-US" dirty="0"/>
              <a:t>relies on positive pressure that forms in the roots as water moves into the roots from the soil. Water moves into the roots from the soil by osmosis, due to the low solute potential in the roots (lower </a:t>
            </a:r>
            <a:r>
              <a:rPr lang="en-US" dirty="0" err="1"/>
              <a:t>Ψs</a:t>
            </a:r>
            <a:r>
              <a:rPr lang="en-US" dirty="0"/>
              <a:t> in roots than in soil). This intake o f water in the roots increases </a:t>
            </a:r>
            <a:r>
              <a:rPr lang="en-US" dirty="0" err="1"/>
              <a:t>Ψp</a:t>
            </a:r>
            <a:r>
              <a:rPr lang="en-US" dirty="0"/>
              <a:t> in the root xylem, driving water up. In extreme circumstances, root pressure results in guttation, or secretion of water droplets from stomata in the leaves. However, root pressure can only move water against gravity by a few meters, so it is not strong enough to move water up the height of a tall tree. </a:t>
            </a:r>
            <a:endParaRPr lang="cs-CZ" dirty="0"/>
          </a:p>
          <a:p>
            <a:r>
              <a:rPr lang="en-US" b="1" dirty="0"/>
              <a:t>Capillary action </a:t>
            </a:r>
            <a:r>
              <a:rPr lang="en-US" dirty="0"/>
              <a:t>or capillarity is the tendency of a liquid to move up against gravity when confined within a narrow tube (capillary). Capillarity occurs due to three properties of water: </a:t>
            </a:r>
            <a:endParaRPr lang="cs-CZ" dirty="0"/>
          </a:p>
          <a:p>
            <a:pPr lvl="1"/>
            <a:r>
              <a:rPr lang="en-US" dirty="0"/>
              <a:t>1. Surface tension, which occurs because hydrogen bonding between water molecules is stronger at the air</a:t>
            </a:r>
            <a:r>
              <a:rPr lang="cs-CZ" dirty="0"/>
              <a:t>-</a:t>
            </a:r>
            <a:r>
              <a:rPr lang="en-US" dirty="0"/>
              <a:t>water interface than among molecules within the water. </a:t>
            </a:r>
            <a:endParaRPr lang="cs-CZ" dirty="0"/>
          </a:p>
          <a:p>
            <a:pPr lvl="1"/>
            <a:r>
              <a:rPr lang="en-US" dirty="0"/>
              <a:t>2. Adhesion, which is molecular attraction between “unlike” molecules. In the case of xylem, adhesion occurs between water molecules and the molecules of the xylem cell walls. </a:t>
            </a:r>
            <a:endParaRPr lang="cs-CZ" dirty="0"/>
          </a:p>
          <a:p>
            <a:pPr lvl="1"/>
            <a:r>
              <a:rPr lang="en-US" dirty="0"/>
              <a:t>3. Cohesion, which is molecular attraction between “like” molecules. In water, cohesion occurs due to hydrogen bonding between water molecules.</a:t>
            </a:r>
            <a:endParaRPr lang="cs-CZ" dirty="0"/>
          </a:p>
        </p:txBody>
      </p:sp>
      <p:pic>
        <p:nvPicPr>
          <p:cNvPr id="6" name="Obrázek 5">
            <a:extLst>
              <a:ext uri="{FF2B5EF4-FFF2-40B4-BE49-F238E27FC236}">
                <a16:creationId xmlns:a16="http://schemas.microsoft.com/office/drawing/2014/main" id="{314E9E6E-F849-438C-B7AE-2B2270C468EF}"/>
              </a:ext>
            </a:extLst>
          </p:cNvPr>
          <p:cNvPicPr>
            <a:picLocks noChangeAspect="1"/>
          </p:cNvPicPr>
          <p:nvPr/>
        </p:nvPicPr>
        <p:blipFill>
          <a:blip r:embed="rId2"/>
          <a:stretch>
            <a:fillRect/>
          </a:stretch>
        </p:blipFill>
        <p:spPr>
          <a:xfrm>
            <a:off x="1417982" y="218661"/>
            <a:ext cx="5698433" cy="6540247"/>
          </a:xfrm>
          <a:prstGeom prst="rect">
            <a:avLst/>
          </a:prstGeom>
        </p:spPr>
      </p:pic>
      <p:pic>
        <p:nvPicPr>
          <p:cNvPr id="1028" name="Picture 4" descr="https://upload.wikimedia.org/wikipedia/commons/thumb/5/55/Xylem_and_phloem_diagram_cs.svg/320px-Xylem_and_phloem_diagram_cs.svg.png">
            <a:extLst>
              <a:ext uri="{FF2B5EF4-FFF2-40B4-BE49-F238E27FC236}">
                <a16:creationId xmlns:a16="http://schemas.microsoft.com/office/drawing/2014/main" id="{10212FFB-75D0-4AF7-AC42-BDBBD88D6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6487" y="212988"/>
            <a:ext cx="2533618" cy="25573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d/db/Celery_cross_section.jpg/320px-Celery_cross_section.jpg">
            <a:extLst>
              <a:ext uri="{FF2B5EF4-FFF2-40B4-BE49-F238E27FC236}">
                <a16:creationId xmlns:a16="http://schemas.microsoft.com/office/drawing/2014/main" id="{C5610EE9-9BC1-4DC8-B780-5FD127C6E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6436" y="885685"/>
            <a:ext cx="1740452" cy="130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19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CBF960-AE61-442C-BF83-89CF0CB39984}"/>
              </a:ext>
            </a:extLst>
          </p:cNvPr>
          <p:cNvSpPr>
            <a:spLocks noGrp="1"/>
          </p:cNvSpPr>
          <p:nvPr>
            <p:ph type="title"/>
          </p:nvPr>
        </p:nvSpPr>
        <p:spPr>
          <a:xfrm>
            <a:off x="1141413" y="0"/>
            <a:ext cx="9905998" cy="1478570"/>
          </a:xfrm>
        </p:spPr>
        <p:txBody>
          <a:bodyPr/>
          <a:lstStyle/>
          <a:p>
            <a:r>
              <a:rPr lang="cs-CZ" dirty="0"/>
              <a:t>TRANSPORT VODY V ROSTLINĚ</a:t>
            </a:r>
          </a:p>
        </p:txBody>
      </p:sp>
      <p:sp>
        <p:nvSpPr>
          <p:cNvPr id="3" name="Zástupný symbol pro obsah 2">
            <a:extLst>
              <a:ext uri="{FF2B5EF4-FFF2-40B4-BE49-F238E27FC236}">
                <a16:creationId xmlns:a16="http://schemas.microsoft.com/office/drawing/2014/main" id="{35D69636-EFBE-4962-B3C5-8C602EDA6A00}"/>
              </a:ext>
            </a:extLst>
          </p:cNvPr>
          <p:cNvSpPr>
            <a:spLocks noGrp="1"/>
          </p:cNvSpPr>
          <p:nvPr>
            <p:ph idx="1"/>
          </p:nvPr>
        </p:nvSpPr>
        <p:spPr>
          <a:xfrm>
            <a:off x="1247430" y="1321834"/>
            <a:ext cx="10732535" cy="3541714"/>
          </a:xfrm>
        </p:spPr>
        <p:txBody>
          <a:bodyPr>
            <a:noAutofit/>
          </a:bodyPr>
          <a:lstStyle/>
          <a:p>
            <a:r>
              <a:rPr lang="en-US" sz="2000" dirty="0"/>
              <a:t>The cohesion-tension hypothesis is the most widely-accepted model for movement of water in vascular plants. Cohesion-tension essentially combines the process of capillary action with transpiration, or the evaporation of water from the plant stomata. Transpiration is ultimately the main driver of water movement in xylem. The cohesion-tension model works like this: </a:t>
            </a:r>
            <a:endParaRPr lang="cs-CZ" sz="2000" dirty="0"/>
          </a:p>
          <a:p>
            <a:r>
              <a:rPr lang="en-US" sz="2000" dirty="0"/>
              <a:t>1. Transpiration (evaporation) occurs because stomata are open to allow gas exchange for photosynthesis. As transpiration occurs, it deepens the meniscus of water in the leaf, creating negative pressure (also called tension or suction). </a:t>
            </a:r>
            <a:endParaRPr lang="cs-CZ" sz="2000" dirty="0"/>
          </a:p>
          <a:p>
            <a:r>
              <a:rPr lang="en-US" sz="2000" dirty="0"/>
              <a:t>2. The tension created by transpiration “pulls” water in the plant xylem, drawing the water upward in much the same way that you draw water upward when you suck on a straw. </a:t>
            </a:r>
            <a:endParaRPr lang="cs-CZ" sz="2000" dirty="0"/>
          </a:p>
          <a:p>
            <a:r>
              <a:rPr lang="en-US" sz="2000" dirty="0"/>
              <a:t>3. Cohesion (water sticking to each other) causes more water molecules to fill the gap in the xylem as the top</a:t>
            </a:r>
            <a:r>
              <a:rPr lang="cs-CZ" sz="2000" dirty="0"/>
              <a:t>-</a:t>
            </a:r>
            <a:r>
              <a:rPr lang="en-US" sz="2000" dirty="0"/>
              <a:t>most water is pulled toward the </a:t>
            </a:r>
            <a:r>
              <a:rPr lang="en-US" sz="2000" dirty="0" err="1"/>
              <a:t>stom</a:t>
            </a:r>
            <a:r>
              <a:rPr lang="cs-CZ" sz="2000" dirty="0" err="1"/>
              <a:t>ata</a:t>
            </a:r>
            <a:r>
              <a:rPr lang="cs-CZ" sz="2000" dirty="0"/>
              <a:t>.</a:t>
            </a:r>
          </a:p>
        </p:txBody>
      </p:sp>
      <p:pic>
        <p:nvPicPr>
          <p:cNvPr id="4" name="Water Transport in Plants- Leaving Cert">
            <a:hlinkClick r:id="" action="ppaction://media"/>
            <a:extLst>
              <a:ext uri="{FF2B5EF4-FFF2-40B4-BE49-F238E27FC236}">
                <a16:creationId xmlns:a16="http://schemas.microsoft.com/office/drawing/2014/main" id="{B4B2FEBA-B114-4693-A2AD-220BEB7D48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1413" y="243571"/>
            <a:ext cx="10408846" cy="5854976"/>
          </a:xfrm>
          <a:prstGeom prst="rect">
            <a:avLst/>
          </a:prstGeom>
        </p:spPr>
      </p:pic>
    </p:spTree>
    <p:extLst>
      <p:ext uri="{BB962C8B-B14F-4D97-AF65-F5344CB8AC3E}">
        <p14:creationId xmlns:p14="http://schemas.microsoft.com/office/powerpoint/2010/main" val="422948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53482F-3DA3-49FE-8CE1-EF24C6F1DC82}"/>
              </a:ext>
            </a:extLst>
          </p:cNvPr>
          <p:cNvSpPr>
            <a:spLocks noGrp="1"/>
          </p:cNvSpPr>
          <p:nvPr>
            <p:ph type="title"/>
          </p:nvPr>
        </p:nvSpPr>
        <p:spPr>
          <a:xfrm>
            <a:off x="1141412" y="101683"/>
            <a:ext cx="9905998" cy="1478570"/>
          </a:xfrm>
        </p:spPr>
        <p:txBody>
          <a:bodyPr/>
          <a:lstStyle/>
          <a:p>
            <a:r>
              <a:rPr lang="cs-CZ" dirty="0"/>
              <a:t>Tepelné VJEMY</a:t>
            </a:r>
          </a:p>
        </p:txBody>
      </p:sp>
      <p:pic>
        <p:nvPicPr>
          <p:cNvPr id="4" name="Zástupný symbol pro obsah 3">
            <a:extLst>
              <a:ext uri="{FF2B5EF4-FFF2-40B4-BE49-F238E27FC236}">
                <a16:creationId xmlns:a16="http://schemas.microsoft.com/office/drawing/2014/main" id="{9D70C90B-CEFE-45E5-A6F9-1A5B5C3A4B25}"/>
              </a:ext>
            </a:extLst>
          </p:cNvPr>
          <p:cNvPicPr>
            <a:picLocks noGrp="1" noChangeAspect="1"/>
          </p:cNvPicPr>
          <p:nvPr>
            <p:ph idx="1"/>
          </p:nvPr>
        </p:nvPicPr>
        <p:blipFill>
          <a:blip r:embed="rId2"/>
          <a:stretch>
            <a:fillRect/>
          </a:stretch>
        </p:blipFill>
        <p:spPr>
          <a:xfrm>
            <a:off x="2593171" y="1580253"/>
            <a:ext cx="7232373" cy="917150"/>
          </a:xfrm>
          <a:prstGeom prst="rect">
            <a:avLst/>
          </a:prstGeom>
        </p:spPr>
      </p:pic>
      <p:pic>
        <p:nvPicPr>
          <p:cNvPr id="5" name="Obrázek 4">
            <a:extLst>
              <a:ext uri="{FF2B5EF4-FFF2-40B4-BE49-F238E27FC236}">
                <a16:creationId xmlns:a16="http://schemas.microsoft.com/office/drawing/2014/main" id="{E33F17F1-2F30-4CBB-BD76-3EC8C56CE452}"/>
              </a:ext>
            </a:extLst>
          </p:cNvPr>
          <p:cNvPicPr>
            <a:picLocks noChangeAspect="1"/>
          </p:cNvPicPr>
          <p:nvPr/>
        </p:nvPicPr>
        <p:blipFill>
          <a:blip r:embed="rId3"/>
          <a:stretch>
            <a:fillRect/>
          </a:stretch>
        </p:blipFill>
        <p:spPr>
          <a:xfrm>
            <a:off x="1761394" y="2882027"/>
            <a:ext cx="9536787" cy="1222151"/>
          </a:xfrm>
          <a:prstGeom prst="rect">
            <a:avLst/>
          </a:prstGeom>
        </p:spPr>
      </p:pic>
      <p:pic>
        <p:nvPicPr>
          <p:cNvPr id="6" name="Obrázek 5">
            <a:extLst>
              <a:ext uri="{FF2B5EF4-FFF2-40B4-BE49-F238E27FC236}">
                <a16:creationId xmlns:a16="http://schemas.microsoft.com/office/drawing/2014/main" id="{C5737BC5-F110-420F-B5F0-A70A14C5020E}"/>
              </a:ext>
            </a:extLst>
          </p:cNvPr>
          <p:cNvPicPr>
            <a:picLocks noChangeAspect="1"/>
          </p:cNvPicPr>
          <p:nvPr/>
        </p:nvPicPr>
        <p:blipFill>
          <a:blip r:embed="rId4"/>
          <a:stretch>
            <a:fillRect/>
          </a:stretch>
        </p:blipFill>
        <p:spPr>
          <a:xfrm>
            <a:off x="1761394" y="3975973"/>
            <a:ext cx="9536787" cy="963932"/>
          </a:xfrm>
          <a:prstGeom prst="rect">
            <a:avLst/>
          </a:prstGeom>
        </p:spPr>
      </p:pic>
      <p:pic>
        <p:nvPicPr>
          <p:cNvPr id="7" name="Obrázek 6">
            <a:extLst>
              <a:ext uri="{FF2B5EF4-FFF2-40B4-BE49-F238E27FC236}">
                <a16:creationId xmlns:a16="http://schemas.microsoft.com/office/drawing/2014/main" id="{7CC723EC-E026-4FD4-A6B4-B02CC17CF6A1}"/>
              </a:ext>
            </a:extLst>
          </p:cNvPr>
          <p:cNvPicPr>
            <a:picLocks noChangeAspect="1"/>
          </p:cNvPicPr>
          <p:nvPr/>
        </p:nvPicPr>
        <p:blipFill>
          <a:blip r:embed="rId5"/>
          <a:stretch>
            <a:fillRect/>
          </a:stretch>
        </p:blipFill>
        <p:spPr>
          <a:xfrm>
            <a:off x="3451851" y="5069918"/>
            <a:ext cx="5543655" cy="835727"/>
          </a:xfrm>
          <a:prstGeom prst="rect">
            <a:avLst/>
          </a:prstGeom>
        </p:spPr>
      </p:pic>
    </p:spTree>
    <p:extLst>
      <p:ext uri="{BB962C8B-B14F-4D97-AF65-F5344CB8AC3E}">
        <p14:creationId xmlns:p14="http://schemas.microsoft.com/office/powerpoint/2010/main" val="1779863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043ED4-EF77-4ACA-964A-F609BD656D43}"/>
              </a:ext>
            </a:extLst>
          </p:cNvPr>
          <p:cNvSpPr>
            <a:spLocks noGrp="1"/>
          </p:cNvSpPr>
          <p:nvPr>
            <p:ph type="title"/>
          </p:nvPr>
        </p:nvSpPr>
        <p:spPr>
          <a:xfrm>
            <a:off x="1141413" y="287217"/>
            <a:ext cx="9905998" cy="1478570"/>
          </a:xfrm>
        </p:spPr>
        <p:txBody>
          <a:bodyPr/>
          <a:lstStyle/>
          <a:p>
            <a:r>
              <a:rPr lang="cs-CZ" dirty="0"/>
              <a:t>POCIT TEPLA A CHLADU</a:t>
            </a:r>
          </a:p>
        </p:txBody>
      </p:sp>
      <p:pic>
        <p:nvPicPr>
          <p:cNvPr id="6" name="Zástupný symbol pro obsah 5">
            <a:extLst>
              <a:ext uri="{FF2B5EF4-FFF2-40B4-BE49-F238E27FC236}">
                <a16:creationId xmlns:a16="http://schemas.microsoft.com/office/drawing/2014/main" id="{00A75774-2C04-492C-9518-2E08382A0A2F}"/>
              </a:ext>
            </a:extLst>
          </p:cNvPr>
          <p:cNvPicPr>
            <a:picLocks noGrp="1" noChangeAspect="1"/>
          </p:cNvPicPr>
          <p:nvPr>
            <p:ph idx="1"/>
          </p:nvPr>
        </p:nvPicPr>
        <p:blipFill>
          <a:blip r:embed="rId2"/>
          <a:stretch>
            <a:fillRect/>
          </a:stretch>
        </p:blipFill>
        <p:spPr>
          <a:xfrm>
            <a:off x="8076620" y="1388096"/>
            <a:ext cx="3849050" cy="3541712"/>
          </a:xfrm>
          <a:prstGeom prst="rect">
            <a:avLst/>
          </a:prstGeom>
        </p:spPr>
      </p:pic>
      <p:pic>
        <p:nvPicPr>
          <p:cNvPr id="4" name="Obrázek 3">
            <a:extLst>
              <a:ext uri="{FF2B5EF4-FFF2-40B4-BE49-F238E27FC236}">
                <a16:creationId xmlns:a16="http://schemas.microsoft.com/office/drawing/2014/main" id="{B140C579-68DB-47EB-9D21-CBEC973D99B3}"/>
              </a:ext>
            </a:extLst>
          </p:cNvPr>
          <p:cNvPicPr>
            <a:picLocks noChangeAspect="1"/>
          </p:cNvPicPr>
          <p:nvPr/>
        </p:nvPicPr>
        <p:blipFill>
          <a:blip r:embed="rId3"/>
          <a:stretch>
            <a:fillRect/>
          </a:stretch>
        </p:blipFill>
        <p:spPr>
          <a:xfrm>
            <a:off x="1601563" y="1643269"/>
            <a:ext cx="3961959" cy="4925435"/>
          </a:xfrm>
          <a:prstGeom prst="rect">
            <a:avLst/>
          </a:prstGeom>
        </p:spPr>
      </p:pic>
      <p:pic>
        <p:nvPicPr>
          <p:cNvPr id="5" name="Obrázek 4">
            <a:extLst>
              <a:ext uri="{FF2B5EF4-FFF2-40B4-BE49-F238E27FC236}">
                <a16:creationId xmlns:a16="http://schemas.microsoft.com/office/drawing/2014/main" id="{61C01242-17BB-43CF-8A13-EC501E3CEA1C}"/>
              </a:ext>
            </a:extLst>
          </p:cNvPr>
          <p:cNvPicPr>
            <a:picLocks noChangeAspect="1"/>
          </p:cNvPicPr>
          <p:nvPr/>
        </p:nvPicPr>
        <p:blipFill>
          <a:blip r:embed="rId4"/>
          <a:stretch>
            <a:fillRect/>
          </a:stretch>
        </p:blipFill>
        <p:spPr>
          <a:xfrm>
            <a:off x="5180339" y="2752312"/>
            <a:ext cx="2896281" cy="2177496"/>
          </a:xfrm>
          <a:prstGeom prst="rect">
            <a:avLst/>
          </a:prstGeom>
        </p:spPr>
      </p:pic>
      <p:pic>
        <p:nvPicPr>
          <p:cNvPr id="7" name="Obrázek 6">
            <a:extLst>
              <a:ext uri="{FF2B5EF4-FFF2-40B4-BE49-F238E27FC236}">
                <a16:creationId xmlns:a16="http://schemas.microsoft.com/office/drawing/2014/main" id="{C3A9E13E-9047-4DD9-9BF6-B89BA6D03149}"/>
              </a:ext>
            </a:extLst>
          </p:cNvPr>
          <p:cNvPicPr>
            <a:picLocks noChangeAspect="1"/>
          </p:cNvPicPr>
          <p:nvPr/>
        </p:nvPicPr>
        <p:blipFill>
          <a:blip r:embed="rId5"/>
          <a:stretch>
            <a:fillRect/>
          </a:stretch>
        </p:blipFill>
        <p:spPr>
          <a:xfrm>
            <a:off x="7636107" y="5041262"/>
            <a:ext cx="4289563" cy="1750142"/>
          </a:xfrm>
          <a:prstGeom prst="rect">
            <a:avLst/>
          </a:prstGeom>
        </p:spPr>
      </p:pic>
    </p:spTree>
    <p:extLst>
      <p:ext uri="{BB962C8B-B14F-4D97-AF65-F5344CB8AC3E}">
        <p14:creationId xmlns:p14="http://schemas.microsoft.com/office/powerpoint/2010/main" val="1748544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149A23-827F-47B4-AAD8-FFE7D7EC4184}"/>
              </a:ext>
            </a:extLst>
          </p:cNvPr>
          <p:cNvSpPr>
            <a:spLocks noGrp="1"/>
          </p:cNvSpPr>
          <p:nvPr>
            <p:ph type="title"/>
          </p:nvPr>
        </p:nvSpPr>
        <p:spPr>
          <a:xfrm>
            <a:off x="1141413" y="-97100"/>
            <a:ext cx="9905998" cy="1478570"/>
          </a:xfrm>
        </p:spPr>
        <p:txBody>
          <a:bodyPr/>
          <a:lstStyle/>
          <a:p>
            <a:r>
              <a:rPr lang="cs-CZ" dirty="0"/>
              <a:t>POCIT TEPLA A CHLADU</a:t>
            </a:r>
          </a:p>
        </p:txBody>
      </p:sp>
      <p:sp>
        <p:nvSpPr>
          <p:cNvPr id="3" name="Zástupný symbol pro obsah 2">
            <a:extLst>
              <a:ext uri="{FF2B5EF4-FFF2-40B4-BE49-F238E27FC236}">
                <a16:creationId xmlns:a16="http://schemas.microsoft.com/office/drawing/2014/main" id="{4730A307-E62F-4140-A680-D0A9EECEC0C8}"/>
              </a:ext>
            </a:extLst>
          </p:cNvPr>
          <p:cNvSpPr>
            <a:spLocks noGrp="1"/>
          </p:cNvSpPr>
          <p:nvPr>
            <p:ph idx="1"/>
          </p:nvPr>
        </p:nvSpPr>
        <p:spPr/>
        <p:txBody>
          <a:bodyPr/>
          <a:lstStyle/>
          <a:p>
            <a:endParaRPr lang="cs-CZ"/>
          </a:p>
        </p:txBody>
      </p:sp>
      <p:pic>
        <p:nvPicPr>
          <p:cNvPr id="1026" name="Picture 2" descr="Zobrazit zdrojový obrázek">
            <a:extLst>
              <a:ext uri="{FF2B5EF4-FFF2-40B4-BE49-F238E27FC236}">
                <a16:creationId xmlns:a16="http://schemas.microsoft.com/office/drawing/2014/main" id="{D5F31292-55BA-43E1-9963-41012D19A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2" y="1228270"/>
            <a:ext cx="4778030" cy="474507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1BBBF30D-A1AD-4BAB-AAEE-D58F5E6F0323}"/>
              </a:ext>
            </a:extLst>
          </p:cNvPr>
          <p:cNvPicPr>
            <a:picLocks noChangeAspect="1"/>
          </p:cNvPicPr>
          <p:nvPr/>
        </p:nvPicPr>
        <p:blipFill>
          <a:blip r:embed="rId3"/>
          <a:stretch>
            <a:fillRect/>
          </a:stretch>
        </p:blipFill>
        <p:spPr>
          <a:xfrm>
            <a:off x="6094411" y="1325485"/>
            <a:ext cx="5667873" cy="4550648"/>
          </a:xfrm>
          <a:prstGeom prst="rect">
            <a:avLst/>
          </a:prstGeom>
        </p:spPr>
      </p:pic>
      <p:sp>
        <p:nvSpPr>
          <p:cNvPr id="5" name="Obdélník 4">
            <a:extLst>
              <a:ext uri="{FF2B5EF4-FFF2-40B4-BE49-F238E27FC236}">
                <a16:creationId xmlns:a16="http://schemas.microsoft.com/office/drawing/2014/main" id="{E5E72604-6FF2-4B92-9E93-DFBBBF64AD05}"/>
              </a:ext>
            </a:extLst>
          </p:cNvPr>
          <p:cNvSpPr/>
          <p:nvPr/>
        </p:nvSpPr>
        <p:spPr>
          <a:xfrm>
            <a:off x="6784814" y="5973348"/>
            <a:ext cx="4612353" cy="369332"/>
          </a:xfrm>
          <a:prstGeom prst="rect">
            <a:avLst/>
          </a:prstGeom>
        </p:spPr>
        <p:txBody>
          <a:bodyPr wrap="none">
            <a:spAutoFit/>
          </a:bodyPr>
          <a:lstStyle/>
          <a:p>
            <a:r>
              <a:rPr lang="en-US" dirty="0"/>
              <a:t>7 cold spots and 0.24 warm spots per 100 mm2</a:t>
            </a:r>
            <a:endParaRPr lang="cs-CZ" dirty="0"/>
          </a:p>
        </p:txBody>
      </p:sp>
      <p:sp>
        <p:nvSpPr>
          <p:cNvPr id="6" name="Obdélník 5">
            <a:extLst>
              <a:ext uri="{FF2B5EF4-FFF2-40B4-BE49-F238E27FC236}">
                <a16:creationId xmlns:a16="http://schemas.microsoft.com/office/drawing/2014/main" id="{95525CE4-F062-4B90-8FB1-D2DAF77A0C57}"/>
              </a:ext>
            </a:extLst>
          </p:cNvPr>
          <p:cNvSpPr/>
          <p:nvPr/>
        </p:nvSpPr>
        <p:spPr>
          <a:xfrm>
            <a:off x="6672928" y="6324317"/>
            <a:ext cx="4575676" cy="369332"/>
          </a:xfrm>
          <a:prstGeom prst="rect">
            <a:avLst/>
          </a:prstGeom>
        </p:spPr>
        <p:txBody>
          <a:bodyPr wrap="none">
            <a:spAutoFit/>
          </a:bodyPr>
          <a:lstStyle/>
          <a:p>
            <a:r>
              <a:rPr lang="cs-CZ" dirty="0" err="1"/>
              <a:t>Cold</a:t>
            </a:r>
            <a:r>
              <a:rPr lang="cs-CZ" dirty="0"/>
              <a:t> </a:t>
            </a:r>
            <a:r>
              <a:rPr lang="cs-CZ" dirty="0" err="1"/>
              <a:t>signal</a:t>
            </a:r>
            <a:r>
              <a:rPr lang="cs-CZ" dirty="0"/>
              <a:t> -- 10-20 m/s, </a:t>
            </a:r>
            <a:r>
              <a:rPr lang="cs-CZ" dirty="0" err="1"/>
              <a:t>warm</a:t>
            </a:r>
            <a:r>
              <a:rPr lang="cs-CZ" dirty="0"/>
              <a:t> </a:t>
            </a:r>
            <a:r>
              <a:rPr lang="cs-CZ" dirty="0" err="1"/>
              <a:t>signal</a:t>
            </a:r>
            <a:r>
              <a:rPr lang="cs-CZ" dirty="0"/>
              <a:t> 1-2 m/s </a:t>
            </a:r>
          </a:p>
        </p:txBody>
      </p:sp>
    </p:spTree>
    <p:extLst>
      <p:ext uri="{BB962C8B-B14F-4D97-AF65-F5344CB8AC3E}">
        <p14:creationId xmlns:p14="http://schemas.microsoft.com/office/powerpoint/2010/main" val="2296482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DE00CF-8B82-48BB-8D21-B18E5226DC7D}"/>
              </a:ext>
            </a:extLst>
          </p:cNvPr>
          <p:cNvSpPr>
            <a:spLocks noGrp="1"/>
          </p:cNvSpPr>
          <p:nvPr>
            <p:ph type="title"/>
          </p:nvPr>
        </p:nvSpPr>
        <p:spPr>
          <a:xfrm>
            <a:off x="1141413" y="0"/>
            <a:ext cx="9905998" cy="1478570"/>
          </a:xfrm>
        </p:spPr>
        <p:txBody>
          <a:bodyPr/>
          <a:lstStyle/>
          <a:p>
            <a:r>
              <a:rPr lang="cs-CZ" dirty="0" err="1"/>
              <a:t>OsmOTICKÝ</a:t>
            </a:r>
            <a:r>
              <a:rPr lang="cs-CZ" dirty="0"/>
              <a:t> Tlak</a:t>
            </a:r>
          </a:p>
        </p:txBody>
      </p:sp>
      <p:sp>
        <p:nvSpPr>
          <p:cNvPr id="3" name="Zástupný symbol pro obsah 2">
            <a:extLst>
              <a:ext uri="{FF2B5EF4-FFF2-40B4-BE49-F238E27FC236}">
                <a16:creationId xmlns:a16="http://schemas.microsoft.com/office/drawing/2014/main" id="{BF46D20B-FA99-4C0C-B0B2-9D1548826E4A}"/>
              </a:ext>
            </a:extLst>
          </p:cNvPr>
          <p:cNvSpPr>
            <a:spLocks noGrp="1"/>
          </p:cNvSpPr>
          <p:nvPr>
            <p:ph idx="1"/>
          </p:nvPr>
        </p:nvSpPr>
        <p:spPr>
          <a:xfrm>
            <a:off x="1141412" y="1203158"/>
            <a:ext cx="9905999" cy="5173579"/>
          </a:xfrm>
        </p:spPr>
        <p:txBody>
          <a:bodyPr/>
          <a:lstStyle/>
          <a:p>
            <a:pPr marL="342900" lvl="0" indent="-342900" defTabSz="457200">
              <a:lnSpc>
                <a:spcPct val="100000"/>
              </a:lnSpc>
              <a:buClr>
                <a:srgbClr val="A53010"/>
              </a:buClr>
              <a:buSzTx/>
              <a:buFont typeface="Wingdings 3" charset="2"/>
              <a:buChar char=""/>
            </a:pPr>
            <a:r>
              <a:rPr lang="cs-CZ" sz="2800" dirty="0">
                <a:solidFill>
                  <a:prstClr val="black">
                    <a:lumMod val="75000"/>
                    <a:lumOff val="25000"/>
                  </a:prstClr>
                </a:solidFill>
                <a:latin typeface="Century Gothic" panose="020B0502020202020204"/>
              </a:rPr>
              <a:t>Na přechod rozpouštědla mezi roztoky můžeme nahlížet jako na chemickou reakci (dochází k vyrovnávání chemického potenciálu)</a:t>
            </a:r>
          </a:p>
          <a:p>
            <a:pPr marL="342900" lvl="0" indent="-342900" defTabSz="457200">
              <a:lnSpc>
                <a:spcPct val="100000"/>
              </a:lnSpc>
              <a:buClr>
                <a:srgbClr val="A53010"/>
              </a:buClr>
              <a:buSzTx/>
              <a:buFont typeface="Wingdings 3" charset="2"/>
              <a:buChar char=""/>
            </a:pPr>
            <a:r>
              <a:rPr lang="cs-CZ" sz="2800" dirty="0">
                <a:solidFill>
                  <a:prstClr val="black">
                    <a:lumMod val="75000"/>
                    <a:lumOff val="25000"/>
                  </a:prstClr>
                </a:solidFill>
                <a:latin typeface="Century Gothic" panose="020B0502020202020204"/>
              </a:rPr>
              <a:t>Pro bilanci rozpouštědla platí </a:t>
            </a:r>
          </a:p>
          <a:p>
            <a:pPr marL="342900" lvl="0" indent="-342900" defTabSz="457200">
              <a:lnSpc>
                <a:spcPct val="100000"/>
              </a:lnSpc>
              <a:buClr>
                <a:srgbClr val="A53010"/>
              </a:buClr>
              <a:buSzTx/>
              <a:buFont typeface="Wingdings 3" charset="2"/>
              <a:buChar char=""/>
            </a:pPr>
            <a:r>
              <a:rPr lang="cs-CZ" sz="2800" dirty="0">
                <a:solidFill>
                  <a:prstClr val="black">
                    <a:lumMod val="75000"/>
                    <a:lumOff val="25000"/>
                  </a:prstClr>
                </a:solidFill>
                <a:latin typeface="Century Gothic" panose="020B0502020202020204"/>
              </a:rPr>
              <a:t>Pro rozpuštěnou látku platí </a:t>
            </a:r>
          </a:p>
          <a:p>
            <a:pPr marL="342900" lvl="0" indent="-342900" defTabSz="457200">
              <a:lnSpc>
                <a:spcPct val="100000"/>
              </a:lnSpc>
              <a:buClr>
                <a:srgbClr val="A53010"/>
              </a:buClr>
              <a:buSzTx/>
              <a:buFont typeface="Wingdings 3" charset="2"/>
              <a:buChar char=""/>
            </a:pPr>
            <a:r>
              <a:rPr lang="cs-CZ" sz="2800" dirty="0">
                <a:solidFill>
                  <a:prstClr val="black">
                    <a:lumMod val="75000"/>
                    <a:lumOff val="25000"/>
                  </a:prstClr>
                </a:solidFill>
                <a:latin typeface="Century Gothic" panose="020B0502020202020204"/>
              </a:rPr>
              <a:t>Pro odpovídající koncentrace (předpokládejme čisté rozpouštědlo v jedné z částí)</a:t>
            </a:r>
          </a:p>
          <a:p>
            <a:endParaRPr lang="cs-CZ" dirty="0"/>
          </a:p>
        </p:txBody>
      </p:sp>
      <p:pic>
        <p:nvPicPr>
          <p:cNvPr id="4" name="Obrázek 3">
            <a:extLst>
              <a:ext uri="{FF2B5EF4-FFF2-40B4-BE49-F238E27FC236}">
                <a16:creationId xmlns:a16="http://schemas.microsoft.com/office/drawing/2014/main" id="{AE607257-BE64-4271-812A-E90252202336}"/>
              </a:ext>
            </a:extLst>
          </p:cNvPr>
          <p:cNvPicPr>
            <a:picLocks noChangeAspect="1"/>
          </p:cNvPicPr>
          <p:nvPr/>
        </p:nvPicPr>
        <p:blipFill>
          <a:blip r:embed="rId2"/>
          <a:stretch>
            <a:fillRect/>
          </a:stretch>
        </p:blipFill>
        <p:spPr>
          <a:xfrm>
            <a:off x="7213954" y="2681728"/>
            <a:ext cx="1513974" cy="387095"/>
          </a:xfrm>
          <a:prstGeom prst="rect">
            <a:avLst/>
          </a:prstGeom>
        </p:spPr>
      </p:pic>
      <p:pic>
        <p:nvPicPr>
          <p:cNvPr id="5" name="Obrázek 4">
            <a:extLst>
              <a:ext uri="{FF2B5EF4-FFF2-40B4-BE49-F238E27FC236}">
                <a16:creationId xmlns:a16="http://schemas.microsoft.com/office/drawing/2014/main" id="{7A545DBF-8A71-4FA4-B3AF-780301B90BAA}"/>
              </a:ext>
            </a:extLst>
          </p:cNvPr>
          <p:cNvPicPr>
            <a:picLocks noChangeAspect="1"/>
          </p:cNvPicPr>
          <p:nvPr/>
        </p:nvPicPr>
        <p:blipFill>
          <a:blip r:embed="rId3"/>
          <a:stretch>
            <a:fillRect/>
          </a:stretch>
        </p:blipFill>
        <p:spPr>
          <a:xfrm>
            <a:off x="9328939" y="2726686"/>
            <a:ext cx="1809946" cy="313259"/>
          </a:xfrm>
          <a:prstGeom prst="rect">
            <a:avLst/>
          </a:prstGeom>
        </p:spPr>
      </p:pic>
      <p:pic>
        <p:nvPicPr>
          <p:cNvPr id="6" name="Obrázek 5">
            <a:extLst>
              <a:ext uri="{FF2B5EF4-FFF2-40B4-BE49-F238E27FC236}">
                <a16:creationId xmlns:a16="http://schemas.microsoft.com/office/drawing/2014/main" id="{97539771-990C-4765-BBE2-F21306905291}"/>
              </a:ext>
            </a:extLst>
          </p:cNvPr>
          <p:cNvPicPr>
            <a:picLocks noChangeAspect="1"/>
          </p:cNvPicPr>
          <p:nvPr/>
        </p:nvPicPr>
        <p:blipFill>
          <a:blip r:embed="rId4"/>
          <a:stretch>
            <a:fillRect/>
          </a:stretch>
        </p:blipFill>
        <p:spPr>
          <a:xfrm>
            <a:off x="7748261" y="3235079"/>
            <a:ext cx="2991921" cy="387841"/>
          </a:xfrm>
          <a:prstGeom prst="rect">
            <a:avLst/>
          </a:prstGeom>
        </p:spPr>
      </p:pic>
      <p:pic>
        <p:nvPicPr>
          <p:cNvPr id="7" name="Obrázek 6">
            <a:extLst>
              <a:ext uri="{FF2B5EF4-FFF2-40B4-BE49-F238E27FC236}">
                <a16:creationId xmlns:a16="http://schemas.microsoft.com/office/drawing/2014/main" id="{F17B7A78-2A27-48C8-9334-BA0E0D2F7AA7}"/>
              </a:ext>
            </a:extLst>
          </p:cNvPr>
          <p:cNvPicPr>
            <a:picLocks noChangeAspect="1"/>
          </p:cNvPicPr>
          <p:nvPr/>
        </p:nvPicPr>
        <p:blipFill>
          <a:blip r:embed="rId5"/>
          <a:stretch>
            <a:fillRect/>
          </a:stretch>
        </p:blipFill>
        <p:spPr>
          <a:xfrm>
            <a:off x="4012067" y="4785393"/>
            <a:ext cx="4968150" cy="1757600"/>
          </a:xfrm>
          <a:prstGeom prst="rect">
            <a:avLst/>
          </a:prstGeom>
        </p:spPr>
      </p:pic>
    </p:spTree>
    <p:extLst>
      <p:ext uri="{BB962C8B-B14F-4D97-AF65-F5344CB8AC3E}">
        <p14:creationId xmlns:p14="http://schemas.microsoft.com/office/powerpoint/2010/main" val="1702639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D9659F-E307-4C83-B3B4-577165C109CC}"/>
              </a:ext>
            </a:extLst>
          </p:cNvPr>
          <p:cNvSpPr>
            <a:spLocks noGrp="1"/>
          </p:cNvSpPr>
          <p:nvPr>
            <p:ph type="title"/>
          </p:nvPr>
        </p:nvSpPr>
        <p:spPr>
          <a:xfrm>
            <a:off x="1141412" y="0"/>
            <a:ext cx="9905998" cy="1478570"/>
          </a:xfrm>
        </p:spPr>
        <p:txBody>
          <a:bodyPr/>
          <a:lstStyle/>
          <a:p>
            <a:r>
              <a:rPr lang="cs-CZ" dirty="0" err="1"/>
              <a:t>OsmOTICKÝ</a:t>
            </a:r>
            <a:r>
              <a:rPr lang="cs-CZ" dirty="0"/>
              <a:t> Tlak</a:t>
            </a:r>
          </a:p>
        </p:txBody>
      </p:sp>
      <mc:AlternateContent xmlns:mc="http://schemas.openxmlformats.org/markup-compatibility/2006" xmlns:a14="http://schemas.microsoft.com/office/drawing/2010/main">
        <mc:Choice Requires="a14">
          <p:sp>
            <p:nvSpPr>
              <p:cNvPr id="3" name="Zástupný symbol pro obsah 2">
                <a:extLst>
                  <a:ext uri="{FF2B5EF4-FFF2-40B4-BE49-F238E27FC236}">
                    <a16:creationId xmlns:a16="http://schemas.microsoft.com/office/drawing/2014/main" id="{E571D8B9-EFB2-4A53-A5C5-1E85A94D82E9}"/>
                  </a:ext>
                </a:extLst>
              </p:cNvPr>
              <p:cNvSpPr>
                <a:spLocks noGrp="1"/>
              </p:cNvSpPr>
              <p:nvPr>
                <p:ph idx="1"/>
              </p:nvPr>
            </p:nvSpPr>
            <p:spPr>
              <a:xfrm>
                <a:off x="1141412" y="1130968"/>
                <a:ext cx="10432967" cy="5354053"/>
              </a:xfrm>
            </p:spPr>
            <p:txBody>
              <a:bodyPr>
                <a:normAutofit/>
              </a:bodyPr>
              <a:lstStyle/>
              <a:p>
                <a:r>
                  <a:rPr lang="cs-CZ" dirty="0"/>
                  <a:t>Podmínka pro rozpouštědlo ve stavu rovnováhy  </a:t>
                </a:r>
              </a:p>
              <a:p>
                <a:pPr marL="0" indent="0">
                  <a:buNone/>
                </a:pPr>
                <a14:m>
                  <m:oMathPara xmlns:m="http://schemas.openxmlformats.org/officeDocument/2006/math">
                    <m:oMathParaPr>
                      <m:jc m:val="centerGroup"/>
                    </m:oMathParaPr>
                    <m:oMath xmlns:m="http://schemas.openxmlformats.org/officeDocument/2006/math">
                      <m:func>
                        <m:funcPr>
                          <m:ctrlPr>
                            <a:rPr lang="cs-CZ" i="1">
                              <a:latin typeface="Cambria Math" panose="02040503050406030204" pitchFamily="18" charset="0"/>
                            </a:rPr>
                          </m:ctrlPr>
                        </m:funcPr>
                        <m:fName>
                          <m:r>
                            <m:rPr>
                              <m:sty m:val="p"/>
                            </m:rPr>
                            <a:rPr lang="cs-CZ">
                              <a:latin typeface="Cambria Math" panose="02040503050406030204" pitchFamily="18" charset="0"/>
                            </a:rPr>
                            <m:t>log</m:t>
                          </m:r>
                        </m:fName>
                        <m:e>
                          <m:sSub>
                            <m:sSubPr>
                              <m:ctrlPr>
                                <a:rPr lang="cs-CZ" i="1">
                                  <a:latin typeface="Cambria Math" panose="02040503050406030204" pitchFamily="18" charset="0"/>
                                </a:rPr>
                              </m:ctrlPr>
                            </m:sSubPr>
                            <m:e>
                              <m:r>
                                <a:rPr lang="cs-CZ" i="1">
                                  <a:latin typeface="Cambria Math" panose="02040503050406030204" pitchFamily="18" charset="0"/>
                                </a:rPr>
                                <m:t>𝑐</m:t>
                              </m:r>
                            </m:e>
                            <m:sub>
                              <m:r>
                                <a:rPr lang="cs-CZ" i="1">
                                  <a:latin typeface="Cambria Math" panose="02040503050406030204" pitchFamily="18" charset="0"/>
                                </a:rPr>
                                <m:t>0</m:t>
                              </m:r>
                            </m:sub>
                          </m:sSub>
                          <m:r>
                            <a:rPr lang="cs-CZ" i="1">
                              <a:latin typeface="Cambria Math" panose="02040503050406030204" pitchFamily="18" charset="0"/>
                            </a:rPr>
                            <m:t> − </m:t>
                          </m:r>
                          <m:func>
                            <m:funcPr>
                              <m:ctrlPr>
                                <a:rPr lang="cs-CZ" i="1">
                                  <a:latin typeface="Cambria Math" panose="02040503050406030204" pitchFamily="18" charset="0"/>
                                </a:rPr>
                              </m:ctrlPr>
                            </m:funcPr>
                            <m:fName>
                              <m:r>
                                <m:rPr>
                                  <m:sty m:val="p"/>
                                </m:rPr>
                                <a:rPr lang="cs-CZ">
                                  <a:latin typeface="Cambria Math" panose="02040503050406030204" pitchFamily="18" charset="0"/>
                                </a:rPr>
                                <m:t>log</m:t>
                              </m:r>
                            </m:fName>
                            <m:e>
                              <m:sSubSup>
                                <m:sSubSupPr>
                                  <m:ctrlPr>
                                    <a:rPr lang="cs-CZ" i="1">
                                      <a:latin typeface="Cambria Math" panose="02040503050406030204" pitchFamily="18" charset="0"/>
                                    </a:rPr>
                                  </m:ctrlPr>
                                </m:sSubSupPr>
                                <m:e>
                                  <m:r>
                                    <a:rPr lang="cs-CZ" i="1">
                                      <a:latin typeface="Cambria Math" panose="02040503050406030204" pitchFamily="18" charset="0"/>
                                    </a:rPr>
                                    <m:t>𝑐</m:t>
                                  </m:r>
                                </m:e>
                                <m:sub>
                                  <m:r>
                                    <a:rPr lang="cs-CZ" i="1">
                                      <a:latin typeface="Cambria Math" panose="02040503050406030204" pitchFamily="18" charset="0"/>
                                    </a:rPr>
                                    <m:t>0</m:t>
                                  </m:r>
                                </m:sub>
                                <m:sup>
                                  <m:r>
                                    <a:rPr lang="cs-CZ" i="1">
                                      <a:latin typeface="Cambria Math" panose="02040503050406030204" pitchFamily="18" charset="0"/>
                                    </a:rPr>
                                    <m:t>´ </m:t>
                                  </m:r>
                                </m:sup>
                              </m:sSubSup>
                              <m:r>
                                <a:rPr lang="cs-CZ" i="1">
                                  <a:latin typeface="Cambria Math" panose="02040503050406030204" pitchFamily="18" charset="0"/>
                                </a:rPr>
                                <m:t>=  −</m:t>
                              </m:r>
                              <m:f>
                                <m:fPr>
                                  <m:ctrlPr>
                                    <a:rPr lang="cs-CZ" i="1">
                                      <a:latin typeface="Cambria Math" panose="02040503050406030204" pitchFamily="18" charset="0"/>
                                    </a:rPr>
                                  </m:ctrlPr>
                                </m:fPr>
                                <m:num>
                                  <m:sSub>
                                    <m:sSubPr>
                                      <m:ctrlPr>
                                        <a:rPr lang="cs-CZ" i="1">
                                          <a:latin typeface="Cambria Math" panose="02040503050406030204" pitchFamily="18" charset="0"/>
                                        </a:rPr>
                                      </m:ctrlPr>
                                    </m:sSubPr>
                                    <m:e>
                                      <m:r>
                                        <m:rPr>
                                          <m:sty m:val="p"/>
                                        </m:rPr>
                                        <a:rPr lang="el-GR" i="1">
                                          <a:latin typeface="Cambria Math" panose="02040503050406030204" pitchFamily="18" charset="0"/>
                                        </a:rPr>
                                        <m:t>μ</m:t>
                                      </m:r>
                                    </m:e>
                                    <m:sub>
                                      <m:r>
                                        <a:rPr lang="cs-CZ" i="1">
                                          <a:latin typeface="Cambria Math" panose="02040503050406030204" pitchFamily="18" charset="0"/>
                                        </a:rPr>
                                        <m:t>0</m:t>
                                      </m:r>
                                    </m:sub>
                                  </m:sSub>
                                  <m:d>
                                    <m:dPr>
                                      <m:ctrlPr>
                                        <a:rPr lang="cs-CZ" i="1">
                                          <a:latin typeface="Cambria Math" panose="02040503050406030204" pitchFamily="18" charset="0"/>
                                        </a:rPr>
                                      </m:ctrlPr>
                                    </m:dPr>
                                    <m:e>
                                      <m:r>
                                        <a:rPr lang="cs-CZ" i="1">
                                          <a:latin typeface="Cambria Math" panose="02040503050406030204" pitchFamily="18" charset="0"/>
                                        </a:rPr>
                                        <m:t>𝑇</m:t>
                                      </m:r>
                                      <m:r>
                                        <a:rPr lang="cs-CZ" i="1">
                                          <a:latin typeface="Cambria Math" panose="02040503050406030204" pitchFamily="18" charset="0"/>
                                        </a:rPr>
                                        <m:t>,</m:t>
                                      </m:r>
                                      <m:r>
                                        <a:rPr lang="cs-CZ" i="1">
                                          <a:latin typeface="Cambria Math" panose="02040503050406030204" pitchFamily="18" charset="0"/>
                                        </a:rPr>
                                        <m:t>𝑃</m:t>
                                      </m:r>
                                    </m:e>
                                  </m:d>
                                </m:num>
                                <m:den>
                                  <m:r>
                                    <a:rPr lang="cs-CZ" i="1">
                                      <a:latin typeface="Cambria Math" panose="02040503050406030204" pitchFamily="18" charset="0"/>
                                    </a:rPr>
                                    <m:t>𝑅𝑇</m:t>
                                  </m:r>
                                </m:den>
                              </m:f>
                              <m:r>
                                <a:rPr lang="cs-CZ" i="1">
                                  <a:latin typeface="Cambria Math" panose="02040503050406030204" pitchFamily="18" charset="0"/>
                                </a:rPr>
                                <m:t> </m:t>
                              </m:r>
                              <m:r>
                                <a:rPr lang="cs-CZ" i="1">
                                  <a:latin typeface="Cambria Math" panose="02040503050406030204" pitchFamily="18" charset="0"/>
                                  <a:ea typeface="Cambria Math" panose="02040503050406030204" pitchFamily="18" charset="0"/>
                                </a:rPr>
                                <m:t>+</m:t>
                              </m:r>
                              <m:f>
                                <m:fPr>
                                  <m:ctrlPr>
                                    <a:rPr lang="cs-CZ" i="1">
                                      <a:latin typeface="Cambria Math" panose="02040503050406030204" pitchFamily="18" charset="0"/>
                                      <a:ea typeface="Cambria Math" panose="02040503050406030204" pitchFamily="18" charset="0"/>
                                    </a:rPr>
                                  </m:ctrlPr>
                                </m:fPr>
                                <m:num>
                                  <m:sSub>
                                    <m:sSubPr>
                                      <m:ctrlPr>
                                        <a:rPr lang="cs-CZ" i="1">
                                          <a:latin typeface="Cambria Math" panose="02040503050406030204" pitchFamily="18" charset="0"/>
                                        </a:rPr>
                                      </m:ctrlPr>
                                    </m:sSubPr>
                                    <m:e>
                                      <m:r>
                                        <m:rPr>
                                          <m:sty m:val="p"/>
                                        </m:rPr>
                                        <a:rPr lang="el-GR" i="1">
                                          <a:latin typeface="Cambria Math" panose="02040503050406030204" pitchFamily="18" charset="0"/>
                                        </a:rPr>
                                        <m:t>μ</m:t>
                                      </m:r>
                                    </m:e>
                                    <m:sub>
                                      <m:r>
                                        <a:rPr lang="cs-CZ" i="1">
                                          <a:latin typeface="Cambria Math" panose="02040503050406030204" pitchFamily="18" charset="0"/>
                                        </a:rPr>
                                        <m:t>0</m:t>
                                      </m:r>
                                    </m:sub>
                                  </m:sSub>
                                  <m:d>
                                    <m:dPr>
                                      <m:ctrlPr>
                                        <a:rPr lang="cs-CZ" i="1">
                                          <a:latin typeface="Cambria Math" panose="02040503050406030204" pitchFamily="18" charset="0"/>
                                        </a:rPr>
                                      </m:ctrlPr>
                                    </m:dPr>
                                    <m:e>
                                      <m:r>
                                        <a:rPr lang="cs-CZ" i="1">
                                          <a:latin typeface="Cambria Math" panose="02040503050406030204" pitchFamily="18" charset="0"/>
                                        </a:rPr>
                                        <m:t>𝑇</m:t>
                                      </m:r>
                                      <m:r>
                                        <a:rPr lang="cs-CZ" i="1">
                                          <a:latin typeface="Cambria Math" panose="02040503050406030204" pitchFamily="18" charset="0"/>
                                        </a:rPr>
                                        <m:t>,</m:t>
                                      </m:r>
                                      <m:r>
                                        <a:rPr lang="cs-CZ" i="1">
                                          <a:latin typeface="Cambria Math" panose="02040503050406030204" pitchFamily="18" charset="0"/>
                                        </a:rPr>
                                        <m:t>𝑃</m:t>
                                      </m:r>
                                      <m:r>
                                        <a:rPr lang="cs-CZ" i="1">
                                          <a:latin typeface="Cambria Math" panose="02040503050406030204" pitchFamily="18" charset="0"/>
                                          <a:ea typeface="Cambria Math" panose="02040503050406030204" pitchFamily="18" charset="0"/>
                                        </a:rPr>
                                        <m:t>+∆</m:t>
                                      </m:r>
                                      <m:r>
                                        <a:rPr lang="cs-CZ" i="1">
                                          <a:latin typeface="Cambria Math" panose="02040503050406030204" pitchFamily="18" charset="0"/>
                                          <a:ea typeface="Cambria Math" panose="02040503050406030204" pitchFamily="18" charset="0"/>
                                        </a:rPr>
                                        <m:t>𝑃</m:t>
                                      </m:r>
                                    </m:e>
                                  </m:d>
                                </m:num>
                                <m:den>
                                  <m:r>
                                    <a:rPr lang="cs-CZ" i="1">
                                      <a:latin typeface="Cambria Math" panose="02040503050406030204" pitchFamily="18" charset="0"/>
                                      <a:ea typeface="Cambria Math" panose="02040503050406030204" pitchFamily="18" charset="0"/>
                                    </a:rPr>
                                    <m:t>𝑅𝑇</m:t>
                                  </m:r>
                                </m:den>
                              </m:f>
                            </m:e>
                          </m:func>
                        </m:e>
                      </m:func>
                    </m:oMath>
                  </m:oMathPara>
                </a14:m>
                <a:endParaRPr lang="cs-CZ" dirty="0"/>
              </a:p>
              <a:p>
                <a:pPr marL="0" indent="0">
                  <a:buNone/>
                </a:pPr>
                <a:endParaRPr lang="cs-CZ" dirty="0"/>
              </a:p>
              <a:p>
                <a:r>
                  <a:rPr lang="cs-CZ" dirty="0"/>
                  <a:t>Pro slabé roztoky použijeme rozvoj do prvního řádu</a:t>
                </a:r>
              </a:p>
              <a:p>
                <a:pPr marL="0" indent="0">
                  <a:buNone/>
                </a:pPr>
                <a14:m>
                  <m:oMathPara xmlns:m="http://schemas.openxmlformats.org/officeDocument/2006/math">
                    <m:oMathParaPr>
                      <m:jc m:val="centerGroup"/>
                    </m:oMathParaPr>
                    <m:oMath xmlns:m="http://schemas.openxmlformats.org/officeDocument/2006/math">
                      <m:func>
                        <m:funcPr>
                          <m:ctrlPr>
                            <a:rPr lang="cs-CZ" i="1">
                              <a:latin typeface="Cambria Math" panose="02040503050406030204" pitchFamily="18" charset="0"/>
                            </a:rPr>
                          </m:ctrlPr>
                        </m:funcPr>
                        <m:fName>
                          <m:r>
                            <m:rPr>
                              <m:sty m:val="p"/>
                            </m:rPr>
                            <a:rPr lang="cs-CZ">
                              <a:latin typeface="Cambria Math" panose="02040503050406030204" pitchFamily="18" charset="0"/>
                            </a:rPr>
                            <m:t>log</m:t>
                          </m:r>
                        </m:fName>
                        <m:e>
                          <m:sSubSup>
                            <m:sSubSupPr>
                              <m:ctrlPr>
                                <a:rPr lang="cs-CZ" i="1">
                                  <a:latin typeface="Cambria Math" panose="02040503050406030204" pitchFamily="18" charset="0"/>
                                </a:rPr>
                              </m:ctrlPr>
                            </m:sSubSupPr>
                            <m:e>
                              <m:r>
                                <a:rPr lang="cs-CZ" i="1">
                                  <a:latin typeface="Cambria Math" panose="02040503050406030204" pitchFamily="18" charset="0"/>
                                </a:rPr>
                                <m:t>𝑐</m:t>
                              </m:r>
                            </m:e>
                            <m:sub>
                              <m:r>
                                <a:rPr lang="cs-CZ" i="1">
                                  <a:latin typeface="Cambria Math" panose="02040503050406030204" pitchFamily="18" charset="0"/>
                                </a:rPr>
                                <m:t>0</m:t>
                              </m:r>
                            </m:sub>
                            <m:sup>
                              <m:r>
                                <a:rPr lang="cs-CZ" i="1">
                                  <a:latin typeface="Cambria Math" panose="02040503050406030204" pitchFamily="18" charset="0"/>
                                </a:rPr>
                                <m:t>´</m:t>
                              </m:r>
                            </m:sup>
                          </m:sSubSup>
                          <m:r>
                            <a:rPr lang="cs-CZ" i="1">
                              <a:latin typeface="Cambria Math" panose="02040503050406030204" pitchFamily="18" charset="0"/>
                            </a:rPr>
                            <m:t> </m:t>
                          </m:r>
                          <m:r>
                            <a:rPr lang="cs-CZ" i="1">
                              <a:latin typeface="Cambria Math" panose="02040503050406030204" pitchFamily="18" charset="0"/>
                              <a:ea typeface="Cambria Math" panose="02040503050406030204" pitchFamily="18" charset="0"/>
                            </a:rPr>
                            <m:t>= </m:t>
                          </m:r>
                          <m:func>
                            <m:funcPr>
                              <m:ctrlPr>
                                <a:rPr lang="cs-CZ" i="1">
                                  <a:latin typeface="Cambria Math" panose="02040503050406030204" pitchFamily="18" charset="0"/>
                                  <a:ea typeface="Cambria Math" panose="02040503050406030204" pitchFamily="18" charset="0"/>
                                </a:rPr>
                              </m:ctrlPr>
                            </m:funcPr>
                            <m:fName>
                              <m:r>
                                <m:rPr>
                                  <m:sty m:val="p"/>
                                </m:rPr>
                                <a:rPr lang="cs-CZ">
                                  <a:latin typeface="Cambria Math" panose="02040503050406030204" pitchFamily="18" charset="0"/>
                                  <a:ea typeface="Cambria Math" panose="02040503050406030204" pitchFamily="18" charset="0"/>
                                </a:rPr>
                                <m:t>log</m:t>
                              </m:r>
                            </m:fName>
                            <m:e>
                              <m:d>
                                <m:dPr>
                                  <m:ctrlPr>
                                    <a:rPr lang="cs-CZ" i="1">
                                      <a:latin typeface="Cambria Math" panose="02040503050406030204" pitchFamily="18" charset="0"/>
                                      <a:ea typeface="Cambria Math" panose="02040503050406030204" pitchFamily="18" charset="0"/>
                                    </a:rPr>
                                  </m:ctrlPr>
                                </m:dPr>
                                <m:e>
                                  <m:r>
                                    <a:rPr lang="cs-CZ" i="1">
                                      <a:latin typeface="Cambria Math" panose="02040503050406030204" pitchFamily="18" charset="0"/>
                                      <a:ea typeface="Cambria Math" panose="02040503050406030204" pitchFamily="18" charset="0"/>
                                    </a:rPr>
                                    <m:t>1 − </m:t>
                                  </m:r>
                                  <m:sSubSup>
                                    <m:sSubSupPr>
                                      <m:ctrlPr>
                                        <a:rPr lang="cs-CZ" i="1">
                                          <a:latin typeface="Cambria Math" panose="02040503050406030204" pitchFamily="18" charset="0"/>
                                          <a:ea typeface="Cambria Math" panose="02040503050406030204" pitchFamily="18" charset="0"/>
                                        </a:rPr>
                                      </m:ctrlPr>
                                    </m:sSubSupPr>
                                    <m:e>
                                      <m:r>
                                        <a:rPr lang="cs-CZ" i="1">
                                          <a:latin typeface="Cambria Math" panose="02040503050406030204" pitchFamily="18" charset="0"/>
                                          <a:ea typeface="Cambria Math" panose="02040503050406030204" pitchFamily="18" charset="0"/>
                                        </a:rPr>
                                        <m:t>𝑐</m:t>
                                      </m:r>
                                    </m:e>
                                    <m:sub>
                                      <m:r>
                                        <a:rPr lang="cs-CZ" i="1">
                                          <a:latin typeface="Cambria Math" panose="02040503050406030204" pitchFamily="18" charset="0"/>
                                          <a:ea typeface="Cambria Math" panose="02040503050406030204" pitchFamily="18" charset="0"/>
                                        </a:rPr>
                                        <m:t>1</m:t>
                                      </m:r>
                                    </m:sub>
                                    <m:sup>
                                      <m:r>
                                        <a:rPr lang="cs-CZ" i="1">
                                          <a:latin typeface="Cambria Math" panose="02040503050406030204" pitchFamily="18" charset="0"/>
                                          <a:ea typeface="Cambria Math" panose="02040503050406030204" pitchFamily="18" charset="0"/>
                                        </a:rPr>
                                        <m:t>´</m:t>
                                      </m:r>
                                    </m:sup>
                                  </m:sSubSup>
                                </m:e>
                              </m:d>
                            </m:e>
                          </m:func>
                          <m:r>
                            <a:rPr lang="cs-CZ" i="1">
                              <a:latin typeface="Cambria Math" panose="02040503050406030204" pitchFamily="18" charset="0"/>
                            </a:rPr>
                            <m:t> </m:t>
                          </m:r>
                          <m:r>
                            <a:rPr lang="cs-CZ" i="1">
                              <a:latin typeface="Cambria Math" panose="02040503050406030204" pitchFamily="18" charset="0"/>
                              <a:ea typeface="Cambria Math" panose="02040503050406030204" pitchFamily="18" charset="0"/>
                            </a:rPr>
                            <m:t>≈</m:t>
                          </m:r>
                        </m:e>
                      </m:func>
                      <m:r>
                        <a:rPr lang="cs-CZ" i="1">
                          <a:latin typeface="Cambria Math" panose="02040503050406030204" pitchFamily="18" charset="0"/>
                        </a:rPr>
                        <m:t> − </m:t>
                      </m:r>
                      <m:sSubSup>
                        <m:sSubSupPr>
                          <m:ctrlPr>
                            <a:rPr lang="cs-CZ" i="1">
                              <a:latin typeface="Cambria Math" panose="02040503050406030204" pitchFamily="18" charset="0"/>
                            </a:rPr>
                          </m:ctrlPr>
                        </m:sSubSupPr>
                        <m:e>
                          <m:r>
                            <a:rPr lang="cs-CZ" i="1">
                              <a:latin typeface="Cambria Math" panose="02040503050406030204" pitchFamily="18" charset="0"/>
                            </a:rPr>
                            <m:t>𝑐</m:t>
                          </m:r>
                        </m:e>
                        <m:sub>
                          <m:r>
                            <a:rPr lang="cs-CZ" i="1">
                              <a:latin typeface="Cambria Math" panose="02040503050406030204" pitchFamily="18" charset="0"/>
                            </a:rPr>
                            <m:t>1</m:t>
                          </m:r>
                        </m:sub>
                        <m:sup>
                          <m:r>
                            <a:rPr lang="cs-CZ" i="1">
                              <a:latin typeface="Cambria Math" panose="02040503050406030204" pitchFamily="18" charset="0"/>
                            </a:rPr>
                            <m:t>´</m:t>
                          </m:r>
                        </m:sup>
                      </m:sSubSup>
                      <m:r>
                        <a:rPr lang="cs-CZ" i="1">
                          <a:latin typeface="Cambria Math" panose="02040503050406030204" pitchFamily="18" charset="0"/>
                        </a:rPr>
                        <m:t> ,</m:t>
                      </m:r>
                    </m:oMath>
                  </m:oMathPara>
                </a14:m>
                <a:endParaRPr lang="cs-CZ" i="1" dirty="0">
                  <a:latin typeface="Cambria Math" panose="02040503050406030204" pitchFamily="18" charset="0"/>
                </a:endParaRPr>
              </a:p>
              <a:p>
                <a:pPr marL="0" indent="0">
                  <a:buNone/>
                </a:pPr>
                <a:r>
                  <a:rPr lang="cs-CZ" dirty="0"/>
                  <a:t>			</a:t>
                </a:r>
                <a14:m>
                  <m:oMath xmlns:m="http://schemas.openxmlformats.org/officeDocument/2006/math">
                    <m:r>
                      <a:rPr lang="cs-CZ" i="1">
                        <a:latin typeface="Cambria Math" panose="02040503050406030204" pitchFamily="18" charset="0"/>
                      </a:rPr>
                      <m:t>  </m:t>
                    </m:r>
                    <m:sSub>
                      <m:sSubPr>
                        <m:ctrlPr>
                          <a:rPr lang="cs-CZ" i="1">
                            <a:latin typeface="Cambria Math" panose="02040503050406030204" pitchFamily="18" charset="0"/>
                          </a:rPr>
                        </m:ctrlPr>
                      </m:sSubPr>
                      <m:e>
                        <m:r>
                          <a:rPr lang="cs-CZ" i="1">
                            <a:latin typeface="Cambria Math" panose="02040503050406030204" pitchFamily="18" charset="0"/>
                            <a:ea typeface="Cambria Math" panose="02040503050406030204" pitchFamily="18" charset="0"/>
                          </a:rPr>
                          <m:t>𝜇</m:t>
                        </m:r>
                      </m:e>
                      <m:sub>
                        <m:r>
                          <a:rPr lang="cs-CZ" i="1">
                            <a:latin typeface="Cambria Math" panose="02040503050406030204" pitchFamily="18" charset="0"/>
                          </a:rPr>
                          <m:t>0</m:t>
                        </m:r>
                      </m:sub>
                    </m:sSub>
                    <m:r>
                      <a:rPr lang="cs-CZ" i="1">
                        <a:latin typeface="Cambria Math" panose="02040503050406030204" pitchFamily="18" charset="0"/>
                      </a:rPr>
                      <m:t> </m:t>
                    </m:r>
                    <m:d>
                      <m:dPr>
                        <m:ctrlPr>
                          <a:rPr lang="cs-CZ" i="1">
                            <a:latin typeface="Cambria Math" panose="02040503050406030204" pitchFamily="18" charset="0"/>
                          </a:rPr>
                        </m:ctrlPr>
                      </m:dPr>
                      <m:e>
                        <m:r>
                          <a:rPr lang="cs-CZ" i="1">
                            <a:latin typeface="Cambria Math" panose="02040503050406030204" pitchFamily="18" charset="0"/>
                          </a:rPr>
                          <m:t>𝑇</m:t>
                        </m:r>
                        <m:r>
                          <a:rPr lang="cs-CZ" i="1">
                            <a:latin typeface="Cambria Math" panose="02040503050406030204" pitchFamily="18" charset="0"/>
                          </a:rPr>
                          <m:t>,</m:t>
                        </m:r>
                        <m:r>
                          <a:rPr lang="cs-CZ" i="1">
                            <a:latin typeface="Cambria Math" panose="02040503050406030204" pitchFamily="18" charset="0"/>
                          </a:rPr>
                          <m:t>𝑃</m:t>
                        </m:r>
                        <m:r>
                          <a:rPr lang="cs-CZ" i="1">
                            <a:latin typeface="Cambria Math" panose="02040503050406030204" pitchFamily="18" charset="0"/>
                            <a:ea typeface="Cambria Math" panose="02040503050406030204" pitchFamily="18" charset="0"/>
                          </a:rPr>
                          <m:t>+∆</m:t>
                        </m:r>
                        <m:r>
                          <a:rPr lang="cs-CZ" i="1">
                            <a:latin typeface="Cambria Math" panose="02040503050406030204" pitchFamily="18" charset="0"/>
                            <a:ea typeface="Cambria Math" panose="02040503050406030204" pitchFamily="18" charset="0"/>
                          </a:rPr>
                          <m:t>𝑃</m:t>
                        </m:r>
                      </m:e>
                    </m:d>
                  </m:oMath>
                </a14:m>
                <a:r>
                  <a:rPr lang="cs-CZ" dirty="0"/>
                  <a:t>= </a:t>
                </a:r>
                <a14:m>
                  <m:oMath xmlns:m="http://schemas.openxmlformats.org/officeDocument/2006/math">
                    <m:sSub>
                      <m:sSubPr>
                        <m:ctrlPr>
                          <a:rPr lang="cs-CZ" i="1">
                            <a:latin typeface="Cambria Math" panose="02040503050406030204" pitchFamily="18" charset="0"/>
                          </a:rPr>
                        </m:ctrlPr>
                      </m:sSubPr>
                      <m:e>
                        <m:r>
                          <a:rPr lang="cs-CZ" i="1">
                            <a:latin typeface="Cambria Math" panose="02040503050406030204" pitchFamily="18" charset="0"/>
                            <a:ea typeface="Cambria Math" panose="02040503050406030204" pitchFamily="18" charset="0"/>
                          </a:rPr>
                          <m:t>𝜇</m:t>
                        </m:r>
                      </m:e>
                      <m:sub>
                        <m:r>
                          <a:rPr lang="cs-CZ" i="1">
                            <a:latin typeface="Cambria Math" panose="02040503050406030204" pitchFamily="18" charset="0"/>
                          </a:rPr>
                          <m:t>0</m:t>
                        </m:r>
                      </m:sub>
                    </m:sSub>
                    <m:r>
                      <a:rPr lang="cs-CZ" i="1">
                        <a:latin typeface="Cambria Math" panose="02040503050406030204" pitchFamily="18" charset="0"/>
                      </a:rPr>
                      <m:t> </m:t>
                    </m:r>
                    <m:d>
                      <m:dPr>
                        <m:ctrlPr>
                          <a:rPr lang="cs-CZ" i="1">
                            <a:latin typeface="Cambria Math" panose="02040503050406030204" pitchFamily="18" charset="0"/>
                          </a:rPr>
                        </m:ctrlPr>
                      </m:dPr>
                      <m:e>
                        <m:r>
                          <a:rPr lang="cs-CZ" i="1">
                            <a:latin typeface="Cambria Math" panose="02040503050406030204" pitchFamily="18" charset="0"/>
                          </a:rPr>
                          <m:t>𝑇</m:t>
                        </m:r>
                        <m:r>
                          <a:rPr lang="cs-CZ" i="1">
                            <a:latin typeface="Cambria Math" panose="02040503050406030204" pitchFamily="18" charset="0"/>
                          </a:rPr>
                          <m:t>,</m:t>
                        </m:r>
                        <m:r>
                          <a:rPr lang="cs-CZ" i="1">
                            <a:latin typeface="Cambria Math" panose="02040503050406030204" pitchFamily="18" charset="0"/>
                          </a:rPr>
                          <m:t>𝑃</m:t>
                        </m:r>
                      </m:e>
                    </m:d>
                    <m:r>
                      <a:rPr lang="cs-CZ" i="1">
                        <a:latin typeface="Cambria Math" panose="02040503050406030204" pitchFamily="18" charset="0"/>
                        <a:ea typeface="Cambria Math" panose="02040503050406030204" pitchFamily="18" charset="0"/>
                      </a:rPr>
                      <m:t> +</m:t>
                    </m:r>
                    <m:d>
                      <m:dPr>
                        <m:ctrlPr>
                          <a:rPr lang="cs-CZ" i="1">
                            <a:latin typeface="Cambria Math" panose="02040503050406030204" pitchFamily="18" charset="0"/>
                            <a:ea typeface="Cambria Math" panose="02040503050406030204" pitchFamily="18" charset="0"/>
                          </a:rPr>
                        </m:ctrlPr>
                      </m:dPr>
                      <m:e>
                        <m:f>
                          <m:fPr>
                            <m:ctrlPr>
                              <a:rPr lang="cs-CZ" i="1">
                                <a:latin typeface="Cambria Math" panose="02040503050406030204" pitchFamily="18" charset="0"/>
                                <a:ea typeface="Cambria Math" panose="02040503050406030204" pitchFamily="18" charset="0"/>
                              </a:rPr>
                            </m:ctrlPr>
                          </m:fPr>
                          <m:num>
                            <m:r>
                              <a:rPr lang="cs-CZ" i="1">
                                <a:latin typeface="Cambria Math" panose="02040503050406030204" pitchFamily="18" charset="0"/>
                                <a:ea typeface="Cambria Math" panose="02040503050406030204" pitchFamily="18" charset="0"/>
                              </a:rPr>
                              <m:t>𝜕</m:t>
                            </m:r>
                            <m:sSub>
                              <m:sSubPr>
                                <m:ctrlPr>
                                  <a:rPr lang="cs-CZ" i="1">
                                    <a:latin typeface="Cambria Math" panose="02040503050406030204" pitchFamily="18" charset="0"/>
                                    <a:ea typeface="Cambria Math" panose="02040503050406030204" pitchFamily="18" charset="0"/>
                                  </a:rPr>
                                </m:ctrlPr>
                              </m:sSubPr>
                              <m:e>
                                <m:r>
                                  <a:rPr lang="cs-CZ" i="1">
                                    <a:latin typeface="Cambria Math" panose="02040503050406030204" pitchFamily="18" charset="0"/>
                                    <a:ea typeface="Cambria Math" panose="02040503050406030204" pitchFamily="18" charset="0"/>
                                  </a:rPr>
                                  <m:t>𝜇</m:t>
                                </m:r>
                              </m:e>
                              <m:sub>
                                <m:r>
                                  <a:rPr lang="cs-CZ" i="1">
                                    <a:latin typeface="Cambria Math" panose="02040503050406030204" pitchFamily="18" charset="0"/>
                                    <a:ea typeface="Cambria Math" panose="02040503050406030204" pitchFamily="18" charset="0"/>
                                  </a:rPr>
                                  <m:t>0</m:t>
                                </m:r>
                              </m:sub>
                            </m:sSub>
                          </m:num>
                          <m:den>
                            <m:r>
                              <a:rPr lang="cs-CZ" i="1">
                                <a:latin typeface="Cambria Math" panose="02040503050406030204" pitchFamily="18" charset="0"/>
                                <a:ea typeface="Cambria Math" panose="02040503050406030204" pitchFamily="18" charset="0"/>
                              </a:rPr>
                              <m:t>𝜕</m:t>
                            </m:r>
                            <m:r>
                              <a:rPr lang="cs-CZ" i="1">
                                <a:latin typeface="Cambria Math" panose="02040503050406030204" pitchFamily="18" charset="0"/>
                                <a:ea typeface="Cambria Math" panose="02040503050406030204" pitchFamily="18" charset="0"/>
                              </a:rPr>
                              <m:t>𝑃</m:t>
                            </m:r>
                          </m:den>
                        </m:f>
                      </m:e>
                    </m:d>
                    <m:r>
                      <a:rPr lang="cs-CZ" i="1">
                        <a:latin typeface="Cambria Math" panose="02040503050406030204" pitchFamily="18" charset="0"/>
                        <a:ea typeface="Cambria Math" panose="02040503050406030204" pitchFamily="18" charset="0"/>
                      </a:rPr>
                      <m:t>∆</m:t>
                    </m:r>
                    <m:r>
                      <a:rPr lang="cs-CZ" i="1">
                        <a:latin typeface="Cambria Math" panose="02040503050406030204" pitchFamily="18" charset="0"/>
                        <a:ea typeface="Cambria Math" panose="02040503050406030204" pitchFamily="18" charset="0"/>
                      </a:rPr>
                      <m:t>𝑃</m:t>
                    </m:r>
                  </m:oMath>
                </a14:m>
                <a:r>
                  <a:rPr lang="cs-CZ" dirty="0"/>
                  <a:t> </a:t>
                </a:r>
              </a:p>
              <a:p>
                <a:r>
                  <a:rPr lang="cs-CZ" dirty="0"/>
                  <a:t>Výsledně </a:t>
                </a:r>
              </a:p>
              <a:p>
                <a:endParaRPr lang="cs-CZ" dirty="0"/>
              </a:p>
              <a:p>
                <a:pPr marL="0" indent="0">
                  <a:buNone/>
                </a:pPr>
                <a:endParaRPr lang="cs-CZ" dirty="0"/>
              </a:p>
            </p:txBody>
          </p:sp>
        </mc:Choice>
        <mc:Fallback xmlns="">
          <p:sp>
            <p:nvSpPr>
              <p:cNvPr id="3" name="Zástupný symbol pro obsah 2">
                <a:extLst>
                  <a:ext uri="{FF2B5EF4-FFF2-40B4-BE49-F238E27FC236}">
                    <a16:creationId xmlns:a16="http://schemas.microsoft.com/office/drawing/2014/main" id="{E571D8B9-EFB2-4A53-A5C5-1E85A94D82E9}"/>
                  </a:ext>
                </a:extLst>
              </p:cNvPr>
              <p:cNvSpPr>
                <a:spLocks noGrp="1" noRot="1" noChangeAspect="1" noMove="1" noResize="1" noEditPoints="1" noAdjustHandles="1" noChangeArrowheads="1" noChangeShapeType="1" noTextEdit="1"/>
              </p:cNvSpPr>
              <p:nvPr>
                <p:ph idx="1"/>
              </p:nvPr>
            </p:nvSpPr>
            <p:spPr>
              <a:xfrm>
                <a:off x="1141412" y="1130968"/>
                <a:ext cx="10432967" cy="5354053"/>
              </a:xfrm>
              <a:blipFill>
                <a:blip r:embed="rId2"/>
                <a:stretch>
                  <a:fillRect l="-1168" t="-159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A4945CB9-6671-4D76-B50A-81EDF9AB426D}"/>
                  </a:ext>
                </a:extLst>
              </p:cNvPr>
              <p:cNvSpPr txBox="1"/>
              <p:nvPr/>
            </p:nvSpPr>
            <p:spPr>
              <a:xfrm>
                <a:off x="2721972" y="5329403"/>
                <a:ext cx="6744878" cy="12759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cs-CZ" sz="2800" i="1" smtClean="0">
                              <a:latin typeface="Cambria Math" panose="02040503050406030204" pitchFamily="18" charset="0"/>
                            </a:rPr>
                          </m:ctrlPr>
                        </m:sSubPr>
                        <m:e>
                          <m:r>
                            <a:rPr lang="cs-CZ" sz="2800" b="0" i="1" smtClean="0">
                              <a:latin typeface="Cambria Math" panose="02040503050406030204" pitchFamily="18" charset="0"/>
                            </a:rPr>
                            <m:t>𝑃</m:t>
                          </m:r>
                        </m:e>
                        <m:sub>
                          <m:r>
                            <a:rPr lang="cs-CZ" sz="2800" b="0" i="1" smtClean="0">
                              <a:latin typeface="Cambria Math" panose="02040503050406030204" pitchFamily="18" charset="0"/>
                            </a:rPr>
                            <m:t>𝑜𝑠𝑚</m:t>
                          </m:r>
                          <m:r>
                            <a:rPr lang="cs-CZ" sz="2800" b="0" i="1" smtClean="0">
                              <a:latin typeface="Cambria Math" panose="02040503050406030204" pitchFamily="18" charset="0"/>
                            </a:rPr>
                            <m:t> </m:t>
                          </m:r>
                        </m:sub>
                      </m:sSub>
                      <m:r>
                        <a:rPr lang="cs-CZ" sz="2800" i="1" smtClean="0">
                          <a:latin typeface="Cambria Math" panose="02040503050406030204" pitchFamily="18" charset="0"/>
                          <a:ea typeface="Cambria Math" panose="02040503050406030204" pitchFamily="18" charset="0"/>
                        </a:rPr>
                        <m:t>=∆</m:t>
                      </m:r>
                      <m:r>
                        <a:rPr lang="cs-CZ" sz="2800" b="0" i="1" smtClean="0">
                          <a:latin typeface="Cambria Math" panose="02040503050406030204" pitchFamily="18" charset="0"/>
                          <a:ea typeface="Cambria Math" panose="02040503050406030204" pitchFamily="18" charset="0"/>
                        </a:rPr>
                        <m:t>𝑃</m:t>
                      </m:r>
                      <m:r>
                        <a:rPr lang="cs-CZ" sz="2800" b="0" i="1" smtClean="0">
                          <a:latin typeface="Cambria Math" panose="02040503050406030204" pitchFamily="18" charset="0"/>
                          <a:ea typeface="Cambria Math" panose="02040503050406030204" pitchFamily="18" charset="0"/>
                        </a:rPr>
                        <m:t>= </m:t>
                      </m:r>
                      <m:sSubSup>
                        <m:sSubSupPr>
                          <m:ctrlPr>
                            <a:rPr lang="cs-CZ" sz="2800" b="0" i="1" smtClean="0">
                              <a:latin typeface="Cambria Math" panose="02040503050406030204" pitchFamily="18" charset="0"/>
                              <a:ea typeface="Cambria Math" panose="02040503050406030204" pitchFamily="18" charset="0"/>
                            </a:rPr>
                          </m:ctrlPr>
                        </m:sSubSupPr>
                        <m:e>
                          <m:r>
                            <a:rPr lang="cs-CZ" sz="2800" b="0" i="1" smtClean="0">
                              <a:latin typeface="Cambria Math" panose="02040503050406030204" pitchFamily="18" charset="0"/>
                              <a:ea typeface="Cambria Math" panose="02040503050406030204" pitchFamily="18" charset="0"/>
                            </a:rPr>
                            <m:t>𝑐</m:t>
                          </m:r>
                        </m:e>
                        <m:sub>
                          <m:r>
                            <a:rPr lang="cs-CZ" sz="2800" b="0" i="1" smtClean="0">
                              <a:latin typeface="Cambria Math" panose="02040503050406030204" pitchFamily="18" charset="0"/>
                              <a:ea typeface="Cambria Math" panose="02040503050406030204" pitchFamily="18" charset="0"/>
                            </a:rPr>
                            <m:t>1</m:t>
                          </m:r>
                        </m:sub>
                        <m:sup>
                          <m:r>
                            <a:rPr lang="cs-CZ" sz="2800" b="0" i="1" smtClean="0">
                              <a:latin typeface="Cambria Math" panose="02040503050406030204" pitchFamily="18" charset="0"/>
                              <a:ea typeface="Cambria Math" panose="02040503050406030204" pitchFamily="18" charset="0"/>
                            </a:rPr>
                            <m:t>´</m:t>
                          </m:r>
                        </m:sup>
                      </m:sSubSup>
                      <m:f>
                        <m:fPr>
                          <m:ctrlPr>
                            <a:rPr lang="cs-CZ" sz="2800" b="0" i="1" smtClean="0">
                              <a:latin typeface="Cambria Math" panose="02040503050406030204" pitchFamily="18" charset="0"/>
                              <a:ea typeface="Cambria Math" panose="02040503050406030204" pitchFamily="18" charset="0"/>
                            </a:rPr>
                          </m:ctrlPr>
                        </m:fPr>
                        <m:num>
                          <m:r>
                            <a:rPr lang="cs-CZ" sz="2800" b="0" i="1" smtClean="0">
                              <a:latin typeface="Cambria Math" panose="02040503050406030204" pitchFamily="18" charset="0"/>
                              <a:ea typeface="Cambria Math" panose="02040503050406030204" pitchFamily="18" charset="0"/>
                            </a:rPr>
                            <m:t>𝑅</m:t>
                          </m:r>
                          <m:r>
                            <a:rPr lang="cs-CZ" sz="2800" b="0" i="1" smtClean="0">
                              <a:latin typeface="Cambria Math" panose="02040503050406030204" pitchFamily="18" charset="0"/>
                              <a:ea typeface="Cambria Math" panose="02040503050406030204" pitchFamily="18" charset="0"/>
                            </a:rPr>
                            <m:t> </m:t>
                          </m:r>
                          <m:r>
                            <a:rPr lang="cs-CZ" sz="2800" b="0" i="1" smtClean="0">
                              <a:latin typeface="Cambria Math" panose="02040503050406030204" pitchFamily="18" charset="0"/>
                              <a:ea typeface="Cambria Math" panose="02040503050406030204" pitchFamily="18" charset="0"/>
                            </a:rPr>
                            <m:t>𝑇</m:t>
                          </m:r>
                        </m:num>
                        <m:den>
                          <m:d>
                            <m:dPr>
                              <m:ctrlPr>
                                <a:rPr lang="cs-CZ" sz="2800" i="1">
                                  <a:latin typeface="Cambria Math" panose="02040503050406030204" pitchFamily="18" charset="0"/>
                                  <a:ea typeface="Cambria Math" panose="02040503050406030204" pitchFamily="18" charset="0"/>
                                </a:rPr>
                              </m:ctrlPr>
                            </m:dPr>
                            <m:e>
                              <m:f>
                                <m:fPr>
                                  <m:ctrlPr>
                                    <a:rPr lang="cs-CZ" sz="2800" i="1">
                                      <a:latin typeface="Cambria Math" panose="02040503050406030204" pitchFamily="18" charset="0"/>
                                      <a:ea typeface="Cambria Math" panose="02040503050406030204" pitchFamily="18" charset="0"/>
                                    </a:rPr>
                                  </m:ctrlPr>
                                </m:fPr>
                                <m:num>
                                  <m:r>
                                    <a:rPr lang="cs-CZ" sz="2800" i="1">
                                      <a:latin typeface="Cambria Math" panose="02040503050406030204" pitchFamily="18" charset="0"/>
                                      <a:ea typeface="Cambria Math" panose="02040503050406030204" pitchFamily="18" charset="0"/>
                                    </a:rPr>
                                    <m:t>𝜕</m:t>
                                  </m:r>
                                  <m:sSub>
                                    <m:sSubPr>
                                      <m:ctrlPr>
                                        <a:rPr lang="cs-CZ" sz="2800" i="1">
                                          <a:latin typeface="Cambria Math" panose="02040503050406030204" pitchFamily="18" charset="0"/>
                                          <a:ea typeface="Cambria Math" panose="02040503050406030204" pitchFamily="18" charset="0"/>
                                        </a:rPr>
                                      </m:ctrlPr>
                                    </m:sSubPr>
                                    <m:e>
                                      <m:r>
                                        <a:rPr lang="cs-CZ" sz="2800" i="1">
                                          <a:latin typeface="Cambria Math" panose="02040503050406030204" pitchFamily="18" charset="0"/>
                                          <a:ea typeface="Cambria Math" panose="02040503050406030204" pitchFamily="18" charset="0"/>
                                        </a:rPr>
                                        <m:t>𝜇</m:t>
                                      </m:r>
                                    </m:e>
                                    <m:sub>
                                      <m:r>
                                        <a:rPr lang="cs-CZ" sz="2800" i="1">
                                          <a:latin typeface="Cambria Math" panose="02040503050406030204" pitchFamily="18" charset="0"/>
                                          <a:ea typeface="Cambria Math" panose="02040503050406030204" pitchFamily="18" charset="0"/>
                                        </a:rPr>
                                        <m:t>0</m:t>
                                      </m:r>
                                    </m:sub>
                                  </m:sSub>
                                </m:num>
                                <m:den>
                                  <m:r>
                                    <a:rPr lang="cs-CZ" sz="2800" i="1">
                                      <a:latin typeface="Cambria Math" panose="02040503050406030204" pitchFamily="18" charset="0"/>
                                      <a:ea typeface="Cambria Math" panose="02040503050406030204" pitchFamily="18" charset="0"/>
                                    </a:rPr>
                                    <m:t>𝜕</m:t>
                                  </m:r>
                                  <m:r>
                                    <a:rPr lang="cs-CZ" sz="2800" i="1">
                                      <a:latin typeface="Cambria Math" panose="02040503050406030204" pitchFamily="18" charset="0"/>
                                      <a:ea typeface="Cambria Math" panose="02040503050406030204" pitchFamily="18" charset="0"/>
                                    </a:rPr>
                                    <m:t>𝑃</m:t>
                                  </m:r>
                                </m:den>
                              </m:f>
                            </m:e>
                          </m:d>
                        </m:den>
                      </m:f>
                      <m:r>
                        <a:rPr lang="cs-CZ" sz="2800" b="0" i="1" smtClean="0">
                          <a:latin typeface="Cambria Math" panose="02040503050406030204" pitchFamily="18" charset="0"/>
                          <a:ea typeface="Cambria Math" panose="02040503050406030204" pitchFamily="18" charset="0"/>
                        </a:rPr>
                        <m:t> </m:t>
                      </m:r>
                      <m:r>
                        <a:rPr lang="cs-CZ" sz="2800" dirty="0" smtClean="0">
                          <a:latin typeface="Cambria Math" panose="02040503050406030204" pitchFamily="18" charset="0"/>
                        </a:rPr>
                        <m:t>≈</m:t>
                      </m:r>
                      <m:sSubSup>
                        <m:sSubSupPr>
                          <m:ctrlPr>
                            <a:rPr lang="cs-CZ" sz="2800" i="1" dirty="0" smtClean="0">
                              <a:latin typeface="Cambria Math" panose="02040503050406030204" pitchFamily="18" charset="0"/>
                            </a:rPr>
                          </m:ctrlPr>
                        </m:sSubSupPr>
                        <m:e>
                          <m:r>
                            <a:rPr lang="cs-CZ" sz="2800" b="0" i="1" dirty="0" smtClean="0">
                              <a:latin typeface="Cambria Math" panose="02040503050406030204" pitchFamily="18" charset="0"/>
                            </a:rPr>
                            <m:t>𝑛</m:t>
                          </m:r>
                        </m:e>
                        <m:sub>
                          <m:r>
                            <a:rPr lang="cs-CZ" sz="2800" b="0" i="1" dirty="0" smtClean="0">
                              <a:latin typeface="Cambria Math" panose="02040503050406030204" pitchFamily="18" charset="0"/>
                            </a:rPr>
                            <m:t>1</m:t>
                          </m:r>
                        </m:sub>
                        <m:sup>
                          <m:r>
                            <a:rPr lang="cs-CZ" sz="2800" b="0" i="1" dirty="0" smtClean="0">
                              <a:latin typeface="Cambria Math" panose="02040503050406030204" pitchFamily="18" charset="0"/>
                            </a:rPr>
                            <m:t>´</m:t>
                          </m:r>
                        </m:sup>
                      </m:sSubSup>
                      <m:f>
                        <m:fPr>
                          <m:ctrlPr>
                            <a:rPr lang="cs-CZ" sz="2800" i="1" dirty="0" smtClean="0">
                              <a:latin typeface="Cambria Math" panose="02040503050406030204" pitchFamily="18" charset="0"/>
                            </a:rPr>
                          </m:ctrlPr>
                        </m:fPr>
                        <m:num>
                          <m:r>
                            <a:rPr lang="cs-CZ" sz="2800" b="0" i="1" dirty="0" smtClean="0">
                              <a:latin typeface="Cambria Math" panose="02040503050406030204" pitchFamily="18" charset="0"/>
                            </a:rPr>
                            <m:t>𝑅</m:t>
                          </m:r>
                          <m:r>
                            <a:rPr lang="cs-CZ" sz="2800" b="0" i="1" dirty="0" smtClean="0">
                              <a:latin typeface="Cambria Math" panose="02040503050406030204" pitchFamily="18" charset="0"/>
                            </a:rPr>
                            <m:t> </m:t>
                          </m:r>
                          <m:r>
                            <a:rPr lang="cs-CZ" sz="2800" b="0" i="1" dirty="0" smtClean="0">
                              <a:latin typeface="Cambria Math" panose="02040503050406030204" pitchFamily="18" charset="0"/>
                            </a:rPr>
                            <m:t>𝑇</m:t>
                          </m:r>
                        </m:num>
                        <m:den>
                          <m:sSubSup>
                            <m:sSubSupPr>
                              <m:ctrlPr>
                                <a:rPr lang="cs-CZ" sz="2800" i="1" dirty="0" smtClean="0">
                                  <a:latin typeface="Cambria Math" panose="02040503050406030204" pitchFamily="18" charset="0"/>
                                </a:rPr>
                              </m:ctrlPr>
                            </m:sSubSupPr>
                            <m:e>
                              <m:r>
                                <a:rPr lang="cs-CZ" sz="2800" b="0" i="1" dirty="0" smtClean="0">
                                  <a:latin typeface="Cambria Math" panose="02040503050406030204" pitchFamily="18" charset="0"/>
                                </a:rPr>
                                <m:t>𝑛</m:t>
                              </m:r>
                            </m:e>
                            <m:sub>
                              <m:r>
                                <a:rPr lang="cs-CZ" sz="2800" b="0" i="1" dirty="0" smtClean="0">
                                  <a:latin typeface="Cambria Math" panose="02040503050406030204" pitchFamily="18" charset="0"/>
                                </a:rPr>
                                <m:t>0</m:t>
                              </m:r>
                            </m:sub>
                            <m:sup>
                              <m:r>
                                <a:rPr lang="cs-CZ" sz="2800" b="0" i="1" dirty="0" smtClean="0">
                                  <a:latin typeface="Cambria Math" panose="02040503050406030204" pitchFamily="18" charset="0"/>
                                </a:rPr>
                                <m:t>´</m:t>
                              </m:r>
                            </m:sup>
                          </m:sSubSup>
                          <m:sSub>
                            <m:sSubPr>
                              <m:ctrlPr>
                                <a:rPr lang="cs-CZ" sz="2800" i="1" dirty="0" smtClean="0">
                                  <a:latin typeface="Cambria Math" panose="02040503050406030204" pitchFamily="18" charset="0"/>
                                </a:rPr>
                              </m:ctrlPr>
                            </m:sSubPr>
                            <m:e>
                              <m:r>
                                <a:rPr lang="cs-CZ" sz="2800" b="0" i="1" dirty="0" smtClean="0">
                                  <a:latin typeface="Cambria Math" panose="02040503050406030204" pitchFamily="18" charset="0"/>
                                </a:rPr>
                                <m:t>𝑣</m:t>
                              </m:r>
                            </m:e>
                            <m:sub>
                              <m:r>
                                <a:rPr lang="cs-CZ" sz="2800" b="0" i="1" dirty="0" smtClean="0">
                                  <a:latin typeface="Cambria Math" panose="02040503050406030204" pitchFamily="18" charset="0"/>
                                </a:rPr>
                                <m:t>0</m:t>
                              </m:r>
                            </m:sub>
                          </m:sSub>
                        </m:den>
                      </m:f>
                    </m:oMath>
                  </m:oMathPara>
                </a14:m>
                <a:endParaRPr lang="cs-CZ" sz="2800" dirty="0"/>
              </a:p>
            </p:txBody>
          </p:sp>
        </mc:Choice>
        <mc:Fallback xmlns="">
          <p:sp>
            <p:nvSpPr>
              <p:cNvPr id="5" name="TextovéPole 4">
                <a:extLst>
                  <a:ext uri="{FF2B5EF4-FFF2-40B4-BE49-F238E27FC236}">
                    <a16:creationId xmlns:a16="http://schemas.microsoft.com/office/drawing/2014/main" id="{A4945CB9-6671-4D76-B50A-81EDF9AB426D}"/>
                  </a:ext>
                </a:extLst>
              </p:cNvPr>
              <p:cNvSpPr txBox="1">
                <a:spLocks noRot="1" noChangeAspect="1" noMove="1" noResize="1" noEditPoints="1" noAdjustHandles="1" noChangeArrowheads="1" noChangeShapeType="1" noTextEdit="1"/>
              </p:cNvSpPr>
              <p:nvPr/>
            </p:nvSpPr>
            <p:spPr>
              <a:xfrm>
                <a:off x="2721972" y="5329403"/>
                <a:ext cx="6744878" cy="1275927"/>
              </a:xfrm>
              <a:prstGeom prst="rect">
                <a:avLst/>
              </a:prstGeom>
              <a:blipFill>
                <a:blip r:embed="rId3"/>
                <a:stretch>
                  <a:fillRect/>
                </a:stretch>
              </a:blipFill>
            </p:spPr>
            <p:txBody>
              <a:bodyPr/>
              <a:lstStyle/>
              <a:p>
                <a:r>
                  <a:rPr lang="cs-CZ">
                    <a:noFill/>
                  </a:rPr>
                  <a:t> </a:t>
                </a:r>
              </a:p>
            </p:txBody>
          </p:sp>
        </mc:Fallback>
      </mc:AlternateContent>
      <p:sp>
        <p:nvSpPr>
          <p:cNvPr id="6" name="Obdélník 5">
            <a:extLst>
              <a:ext uri="{FF2B5EF4-FFF2-40B4-BE49-F238E27FC236}">
                <a16:creationId xmlns:a16="http://schemas.microsoft.com/office/drawing/2014/main" id="{B4FE91EC-EC03-4352-827C-C91EBCD25A9A}"/>
              </a:ext>
            </a:extLst>
          </p:cNvPr>
          <p:cNvSpPr/>
          <p:nvPr/>
        </p:nvSpPr>
        <p:spPr>
          <a:xfrm>
            <a:off x="1141412" y="2609537"/>
            <a:ext cx="10661382" cy="1754326"/>
          </a:xfrm>
          <a:prstGeom prst="rect">
            <a:avLst/>
          </a:prstGeom>
          <a:solidFill>
            <a:schemeClr val="accent1"/>
          </a:solidFill>
        </p:spPr>
        <p:txBody>
          <a:bodyPr wrap="square">
            <a:spAutoFit/>
          </a:bodyPr>
          <a:lstStyle/>
          <a:p>
            <a:r>
              <a:rPr lang="cs-CZ" sz="3600" dirty="0">
                <a:solidFill>
                  <a:srgbClr val="C00000"/>
                </a:solidFill>
              </a:rPr>
              <a:t>Osmotický tlak je roven tlaku ideálního plynu o látkovém množství rovném množství rozpuštěné látky v objemu, ve kterém je rozpuštěno.</a:t>
            </a:r>
          </a:p>
        </p:txBody>
      </p:sp>
    </p:spTree>
    <p:extLst>
      <p:ext uri="{BB962C8B-B14F-4D97-AF65-F5344CB8AC3E}">
        <p14:creationId xmlns:p14="http://schemas.microsoft.com/office/powerpoint/2010/main" val="19986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19F82C-F376-4115-976B-04EB9623870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3C0CE9B-9E0B-4F23-9F4E-7DFC8F923FCA}"/>
              </a:ext>
            </a:extLst>
          </p:cNvPr>
          <p:cNvSpPr>
            <a:spLocks noGrp="1"/>
          </p:cNvSpPr>
          <p:nvPr>
            <p:ph idx="1"/>
          </p:nvPr>
        </p:nvSpPr>
        <p:spPr/>
        <p:txBody>
          <a:bodyPr/>
          <a:lstStyle/>
          <a:p>
            <a:endParaRPr lang="cs-CZ"/>
          </a:p>
        </p:txBody>
      </p:sp>
      <p:pic>
        <p:nvPicPr>
          <p:cNvPr id="4" name="Reverse Osmosis Process">
            <a:hlinkClick r:id="" action="ppaction://media"/>
            <a:extLst>
              <a:ext uri="{FF2B5EF4-FFF2-40B4-BE49-F238E27FC236}">
                <a16:creationId xmlns:a16="http://schemas.microsoft.com/office/drawing/2014/main" id="{DCB43441-CE85-4239-98DF-FE9BFE216E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15244" y="330808"/>
            <a:ext cx="10265513" cy="5774351"/>
          </a:xfrm>
          <a:prstGeom prst="rect">
            <a:avLst/>
          </a:prstGeom>
        </p:spPr>
      </p:pic>
      <p:pic>
        <p:nvPicPr>
          <p:cNvPr id="5" name="osmosis-egg">
            <a:hlinkClick r:id="" action="ppaction://media"/>
            <a:extLst>
              <a:ext uri="{FF2B5EF4-FFF2-40B4-BE49-F238E27FC236}">
                <a16:creationId xmlns:a16="http://schemas.microsoft.com/office/drawing/2014/main" id="{0DDF023F-9BD6-483A-83CC-A1B61657FD0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550250" y="462998"/>
            <a:ext cx="9795499" cy="5509969"/>
          </a:xfrm>
          <a:prstGeom prst="rect">
            <a:avLst/>
          </a:prstGeom>
        </p:spPr>
      </p:pic>
    </p:spTree>
    <p:extLst>
      <p:ext uri="{BB962C8B-B14F-4D97-AF65-F5344CB8AC3E}">
        <p14:creationId xmlns:p14="http://schemas.microsoft.com/office/powerpoint/2010/main" val="199195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xit" presetSubtype="0" fill="hold" nodeType="clickEffect">
                                  <p:stCondLst>
                                    <p:cond delay="0"/>
                                  </p:stCondLst>
                                  <p:childTnLst>
                                    <p:anim calcmode="lin" valueType="num">
                                      <p:cBhvr>
                                        <p:cTn id="10" dur="1000"/>
                                        <p:tgtEl>
                                          <p:spTgt spid="4"/>
                                        </p:tgtEl>
                                        <p:attrNameLst>
                                          <p:attrName>ppt_w</p:attrName>
                                        </p:attrNameLst>
                                      </p:cBhvr>
                                      <p:tavLst>
                                        <p:tav tm="0">
                                          <p:val>
                                            <p:strVal val="ppt_w"/>
                                          </p:val>
                                        </p:tav>
                                        <p:tav tm="100000">
                                          <p:val>
                                            <p:fltVal val="0"/>
                                          </p:val>
                                        </p:tav>
                                      </p:tavLst>
                                    </p:anim>
                                    <p:anim calcmode="lin" valueType="num">
                                      <p:cBhvr>
                                        <p:cTn id="11" dur="1000"/>
                                        <p:tgtEl>
                                          <p:spTgt spid="4"/>
                                        </p:tgtEl>
                                        <p:attrNameLst>
                                          <p:attrName>ppt_h</p:attrName>
                                        </p:attrNameLst>
                                      </p:cBhvr>
                                      <p:tavLst>
                                        <p:tav tm="0">
                                          <p:val>
                                            <p:strVal val="ppt_h"/>
                                          </p:val>
                                        </p:tav>
                                        <p:tav tm="100000">
                                          <p:val>
                                            <p:fltVal val="0"/>
                                          </p:val>
                                        </p:tav>
                                      </p:tavLst>
                                    </p:anim>
                                    <p:anim calcmode="lin" valueType="num">
                                      <p:cBhvr>
                                        <p:cTn id="12"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4" dur="1" fill="hold">
                                          <p:stCondLst>
                                            <p:cond delay="999"/>
                                          </p:stCondLst>
                                        </p:cTn>
                                        <p:tgtEl>
                                          <p:spTgt spid="4"/>
                                        </p:tgtEl>
                                        <p:attrNameLst>
                                          <p:attrName>style.visibility</p:attrName>
                                        </p:attrNameLst>
                                      </p:cBhvr>
                                      <p:to>
                                        <p:strVal val="hidden"/>
                                      </p:to>
                                    </p:set>
                                    <p:cmd type="call" cmd="stop">
                                      <p:cBhvr>
                                        <p:cTn id="15" dur="1">
                                          <p:stCondLst>
                                            <p:cond delay="999"/>
                                          </p:stCondLst>
                                        </p:cTn>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video>
              <p:cMediaNode vol="80000">
                <p:cTn id="21"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E9611-83C2-4FE7-878C-FFC94B89F233}"/>
              </a:ext>
            </a:extLst>
          </p:cNvPr>
          <p:cNvSpPr>
            <a:spLocks noGrp="1"/>
          </p:cNvSpPr>
          <p:nvPr>
            <p:ph type="title"/>
          </p:nvPr>
        </p:nvSpPr>
        <p:spPr/>
        <p:txBody>
          <a:bodyPr/>
          <a:lstStyle/>
          <a:p>
            <a:r>
              <a:rPr lang="cs-CZ" dirty="0"/>
              <a:t>Důsledky A VYUŽITÍ</a:t>
            </a:r>
          </a:p>
        </p:txBody>
      </p:sp>
      <p:sp>
        <p:nvSpPr>
          <p:cNvPr id="3" name="Zástupný symbol pro obsah 2">
            <a:extLst>
              <a:ext uri="{FF2B5EF4-FFF2-40B4-BE49-F238E27FC236}">
                <a16:creationId xmlns:a16="http://schemas.microsoft.com/office/drawing/2014/main" id="{9CEFFD83-C0AE-4A75-8D79-EBEA22A2DF60}"/>
              </a:ext>
            </a:extLst>
          </p:cNvPr>
          <p:cNvSpPr>
            <a:spLocks noGrp="1"/>
          </p:cNvSpPr>
          <p:nvPr>
            <p:ph idx="1"/>
          </p:nvPr>
        </p:nvSpPr>
        <p:spPr>
          <a:xfrm>
            <a:off x="1141412" y="1684420"/>
            <a:ext cx="9905999" cy="4728411"/>
          </a:xfrm>
        </p:spPr>
        <p:txBody>
          <a:bodyPr/>
          <a:lstStyle/>
          <a:p>
            <a:r>
              <a:rPr lang="cs-CZ" dirty="0"/>
              <a:t>Celá živá příroda</a:t>
            </a:r>
          </a:p>
        </p:txBody>
      </p:sp>
      <p:pic>
        <p:nvPicPr>
          <p:cNvPr id="4" name="Obrázek 3">
            <a:extLst>
              <a:ext uri="{FF2B5EF4-FFF2-40B4-BE49-F238E27FC236}">
                <a16:creationId xmlns:a16="http://schemas.microsoft.com/office/drawing/2014/main" id="{CA352186-5AC4-4309-9427-827B050402FE}"/>
              </a:ext>
            </a:extLst>
          </p:cNvPr>
          <p:cNvPicPr>
            <a:picLocks noChangeAspect="1"/>
          </p:cNvPicPr>
          <p:nvPr/>
        </p:nvPicPr>
        <p:blipFill>
          <a:blip r:embed="rId2"/>
          <a:stretch>
            <a:fillRect/>
          </a:stretch>
        </p:blipFill>
        <p:spPr>
          <a:xfrm>
            <a:off x="1141411" y="2266788"/>
            <a:ext cx="5268060" cy="2324424"/>
          </a:xfrm>
          <a:prstGeom prst="rect">
            <a:avLst/>
          </a:prstGeom>
        </p:spPr>
      </p:pic>
      <p:pic>
        <p:nvPicPr>
          <p:cNvPr id="5" name="Obrázek 4">
            <a:extLst>
              <a:ext uri="{FF2B5EF4-FFF2-40B4-BE49-F238E27FC236}">
                <a16:creationId xmlns:a16="http://schemas.microsoft.com/office/drawing/2014/main" id="{C1C24586-60C0-4B6D-A4ED-B8779DA21E52}"/>
              </a:ext>
            </a:extLst>
          </p:cNvPr>
          <p:cNvPicPr>
            <a:picLocks noChangeAspect="1"/>
          </p:cNvPicPr>
          <p:nvPr/>
        </p:nvPicPr>
        <p:blipFill>
          <a:blip r:embed="rId3"/>
          <a:stretch>
            <a:fillRect/>
          </a:stretch>
        </p:blipFill>
        <p:spPr>
          <a:xfrm>
            <a:off x="6484082" y="618518"/>
            <a:ext cx="5491357" cy="2324424"/>
          </a:xfrm>
          <a:prstGeom prst="rect">
            <a:avLst/>
          </a:prstGeom>
        </p:spPr>
      </p:pic>
      <p:pic>
        <p:nvPicPr>
          <p:cNvPr id="6" name="Obrázek 5">
            <a:extLst>
              <a:ext uri="{FF2B5EF4-FFF2-40B4-BE49-F238E27FC236}">
                <a16:creationId xmlns:a16="http://schemas.microsoft.com/office/drawing/2014/main" id="{C1EA6EC5-F4FB-4CC8-8535-A7C5D1D0FDE8}"/>
              </a:ext>
            </a:extLst>
          </p:cNvPr>
          <p:cNvPicPr>
            <a:picLocks noChangeAspect="1"/>
          </p:cNvPicPr>
          <p:nvPr/>
        </p:nvPicPr>
        <p:blipFill>
          <a:blip r:embed="rId4"/>
          <a:stretch>
            <a:fillRect/>
          </a:stretch>
        </p:blipFill>
        <p:spPr>
          <a:xfrm>
            <a:off x="6758748" y="3316567"/>
            <a:ext cx="4965677" cy="2549290"/>
          </a:xfrm>
          <a:prstGeom prst="rect">
            <a:avLst/>
          </a:prstGeom>
        </p:spPr>
      </p:pic>
      <p:pic>
        <p:nvPicPr>
          <p:cNvPr id="7" name="Obrázek 6">
            <a:extLst>
              <a:ext uri="{FF2B5EF4-FFF2-40B4-BE49-F238E27FC236}">
                <a16:creationId xmlns:a16="http://schemas.microsoft.com/office/drawing/2014/main" id="{34E6A4C4-EF03-4F43-BD66-FBA32A5CCA01}"/>
              </a:ext>
            </a:extLst>
          </p:cNvPr>
          <p:cNvPicPr>
            <a:picLocks noChangeAspect="1"/>
          </p:cNvPicPr>
          <p:nvPr/>
        </p:nvPicPr>
        <p:blipFill>
          <a:blip r:embed="rId5"/>
          <a:stretch>
            <a:fillRect/>
          </a:stretch>
        </p:blipFill>
        <p:spPr>
          <a:xfrm>
            <a:off x="2250219" y="4772528"/>
            <a:ext cx="2686425" cy="1810003"/>
          </a:xfrm>
          <a:prstGeom prst="rect">
            <a:avLst/>
          </a:prstGeom>
        </p:spPr>
      </p:pic>
    </p:spTree>
    <p:extLst>
      <p:ext uri="{BB962C8B-B14F-4D97-AF65-F5344CB8AC3E}">
        <p14:creationId xmlns:p14="http://schemas.microsoft.com/office/powerpoint/2010/main" val="3435977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DD2464-73DA-457C-BDB4-1379AD88002B}"/>
              </a:ext>
            </a:extLst>
          </p:cNvPr>
          <p:cNvSpPr>
            <a:spLocks noGrp="1"/>
          </p:cNvSpPr>
          <p:nvPr>
            <p:ph type="title"/>
          </p:nvPr>
        </p:nvSpPr>
        <p:spPr>
          <a:xfrm>
            <a:off x="1141412" y="89129"/>
            <a:ext cx="9905998" cy="1478570"/>
          </a:xfrm>
        </p:spPr>
        <p:txBody>
          <a:bodyPr/>
          <a:lstStyle/>
          <a:p>
            <a:r>
              <a:rPr lang="cs-CZ" dirty="0"/>
              <a:t>LEDVINY</a:t>
            </a:r>
          </a:p>
        </p:txBody>
      </p:sp>
      <p:sp>
        <p:nvSpPr>
          <p:cNvPr id="3" name="Zástupný symbol pro obsah 2">
            <a:extLst>
              <a:ext uri="{FF2B5EF4-FFF2-40B4-BE49-F238E27FC236}">
                <a16:creationId xmlns:a16="http://schemas.microsoft.com/office/drawing/2014/main" id="{566100C9-2889-4E45-9D0D-AA4087EAFBB3}"/>
              </a:ext>
            </a:extLst>
          </p:cNvPr>
          <p:cNvSpPr>
            <a:spLocks noGrp="1"/>
          </p:cNvSpPr>
          <p:nvPr>
            <p:ph idx="1"/>
          </p:nvPr>
        </p:nvSpPr>
        <p:spPr>
          <a:xfrm>
            <a:off x="1141412" y="1077846"/>
            <a:ext cx="10781883" cy="3541714"/>
          </a:xfrm>
        </p:spPr>
        <p:txBody>
          <a:bodyPr>
            <a:normAutofit fontScale="92500" lnSpcReduction="20000"/>
          </a:bodyPr>
          <a:lstStyle/>
          <a:p>
            <a:r>
              <a:rPr lang="en-US" dirty="0"/>
              <a:t>The nephron makes urine by filtering the blood of its small molecules and ions and then reclaiming the needed amounts of useful materials. Surplus or waste molecules and ions are left to flow out as urine. In 24 hours the kidneys reclaim ~1,300 g of NaCl ~400 g NaHCO3 ~180 g glucose almost all of the 180 liters of water that entered the tubules. </a:t>
            </a:r>
            <a:endParaRPr lang="cs-CZ" dirty="0"/>
          </a:p>
          <a:p>
            <a:r>
              <a:rPr lang="en-US" dirty="0"/>
              <a:t>The steps: </a:t>
            </a:r>
            <a:endParaRPr lang="cs-CZ" dirty="0"/>
          </a:p>
          <a:p>
            <a:pPr lvl="1"/>
            <a:r>
              <a:rPr lang="en-US" dirty="0"/>
              <a:t>Blood enters the glomerulus under pressure. </a:t>
            </a:r>
            <a:endParaRPr lang="cs-CZ" dirty="0"/>
          </a:p>
          <a:p>
            <a:pPr lvl="1"/>
            <a:r>
              <a:rPr lang="en-US" dirty="0"/>
              <a:t>This causes water, small molecules (but not macromolecules like proteins) and ions to filter through the capillary walls into the Bowman's capsule. This fluid is called nephric filtrate. As the table shows, it is simply blood plasma minus almost all of the plasma proteins. Essentially it is no different from interstitial fluid.</a:t>
            </a:r>
            <a:endParaRPr lang="cs-CZ" dirty="0"/>
          </a:p>
        </p:txBody>
      </p:sp>
      <p:pic>
        <p:nvPicPr>
          <p:cNvPr id="4" name="Obrázek 3">
            <a:extLst>
              <a:ext uri="{FF2B5EF4-FFF2-40B4-BE49-F238E27FC236}">
                <a16:creationId xmlns:a16="http://schemas.microsoft.com/office/drawing/2014/main" id="{308067A5-1EEB-4DB1-9647-8B0D5A8111F4}"/>
              </a:ext>
            </a:extLst>
          </p:cNvPr>
          <p:cNvPicPr>
            <a:picLocks noChangeAspect="1"/>
          </p:cNvPicPr>
          <p:nvPr/>
        </p:nvPicPr>
        <p:blipFill>
          <a:blip r:embed="rId2"/>
          <a:stretch>
            <a:fillRect/>
          </a:stretch>
        </p:blipFill>
        <p:spPr>
          <a:xfrm>
            <a:off x="2822094" y="4638482"/>
            <a:ext cx="3914512" cy="1661493"/>
          </a:xfrm>
          <a:prstGeom prst="rect">
            <a:avLst/>
          </a:prstGeom>
        </p:spPr>
      </p:pic>
      <p:pic>
        <p:nvPicPr>
          <p:cNvPr id="5" name="Obrázek 4">
            <a:extLst>
              <a:ext uri="{FF2B5EF4-FFF2-40B4-BE49-F238E27FC236}">
                <a16:creationId xmlns:a16="http://schemas.microsoft.com/office/drawing/2014/main" id="{39F492E4-9FEB-40B8-BE3F-384726708C41}"/>
              </a:ext>
            </a:extLst>
          </p:cNvPr>
          <p:cNvPicPr>
            <a:picLocks noChangeAspect="1"/>
          </p:cNvPicPr>
          <p:nvPr/>
        </p:nvPicPr>
        <p:blipFill>
          <a:blip r:embed="rId3"/>
          <a:stretch>
            <a:fillRect/>
          </a:stretch>
        </p:blipFill>
        <p:spPr>
          <a:xfrm>
            <a:off x="8417288" y="4525018"/>
            <a:ext cx="1890114" cy="1969063"/>
          </a:xfrm>
          <a:prstGeom prst="rect">
            <a:avLst/>
          </a:prstGeom>
        </p:spPr>
      </p:pic>
      <p:sp>
        <p:nvSpPr>
          <p:cNvPr id="6" name="Obdélník 5">
            <a:extLst>
              <a:ext uri="{FF2B5EF4-FFF2-40B4-BE49-F238E27FC236}">
                <a16:creationId xmlns:a16="http://schemas.microsoft.com/office/drawing/2014/main" id="{0585A74B-F48D-4D93-A7EA-5ABBF46E0BEE}"/>
              </a:ext>
            </a:extLst>
          </p:cNvPr>
          <p:cNvSpPr/>
          <p:nvPr/>
        </p:nvSpPr>
        <p:spPr>
          <a:xfrm>
            <a:off x="1512836" y="6399539"/>
            <a:ext cx="4581575" cy="369332"/>
          </a:xfrm>
          <a:prstGeom prst="rect">
            <a:avLst/>
          </a:prstGeom>
        </p:spPr>
        <p:txBody>
          <a:bodyPr wrap="none">
            <a:spAutoFit/>
          </a:bodyPr>
          <a:lstStyle/>
          <a:p>
            <a:r>
              <a:rPr lang="en-US" dirty="0"/>
              <a:t>https://www.biology-pages.info/K/Kidney.html </a:t>
            </a:r>
            <a:endParaRPr lang="cs-CZ" dirty="0"/>
          </a:p>
        </p:txBody>
      </p:sp>
    </p:spTree>
    <p:extLst>
      <p:ext uri="{BB962C8B-B14F-4D97-AF65-F5344CB8AC3E}">
        <p14:creationId xmlns:p14="http://schemas.microsoft.com/office/powerpoint/2010/main" val="2042125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143161-E56D-4F69-BA1D-3933509491E3}"/>
              </a:ext>
            </a:extLst>
          </p:cNvPr>
          <p:cNvSpPr>
            <a:spLocks noGrp="1"/>
          </p:cNvSpPr>
          <p:nvPr>
            <p:ph type="title"/>
          </p:nvPr>
        </p:nvSpPr>
        <p:spPr>
          <a:xfrm>
            <a:off x="1141412" y="0"/>
            <a:ext cx="9905998" cy="1478570"/>
          </a:xfrm>
        </p:spPr>
        <p:txBody>
          <a:bodyPr/>
          <a:lstStyle/>
          <a:p>
            <a:r>
              <a:rPr lang="cs-CZ" dirty="0"/>
              <a:t>LEDVINY</a:t>
            </a:r>
          </a:p>
        </p:txBody>
      </p:sp>
      <p:sp>
        <p:nvSpPr>
          <p:cNvPr id="3" name="Zástupný symbol pro obsah 2">
            <a:extLst>
              <a:ext uri="{FF2B5EF4-FFF2-40B4-BE49-F238E27FC236}">
                <a16:creationId xmlns:a16="http://schemas.microsoft.com/office/drawing/2014/main" id="{F7249C95-89D3-4E50-B28E-692CE3A42183}"/>
              </a:ext>
            </a:extLst>
          </p:cNvPr>
          <p:cNvSpPr>
            <a:spLocks noGrp="1"/>
          </p:cNvSpPr>
          <p:nvPr>
            <p:ph idx="1"/>
          </p:nvPr>
        </p:nvSpPr>
        <p:spPr>
          <a:xfrm>
            <a:off x="1141412" y="1139687"/>
            <a:ext cx="9905999" cy="4651514"/>
          </a:xfrm>
        </p:spPr>
        <p:txBody>
          <a:bodyPr>
            <a:normAutofit fontScale="70000" lnSpcReduction="20000"/>
          </a:bodyPr>
          <a:lstStyle/>
          <a:p>
            <a:r>
              <a:rPr lang="en-US" dirty="0"/>
              <a:t>Nephric filtrate collects within the Bowman's capsule and then flows into the proximal tubule.</a:t>
            </a:r>
            <a:endParaRPr lang="cs-CZ" dirty="0"/>
          </a:p>
          <a:p>
            <a:r>
              <a:rPr lang="en-US" dirty="0"/>
              <a:t>Here more than 90% of the glucose and all of the amino acids, &gt;90% of the uric acid, and ~60% of inorganic salts are reabsorbed by active transport. </a:t>
            </a:r>
            <a:endParaRPr lang="cs-CZ" dirty="0"/>
          </a:p>
          <a:p>
            <a:r>
              <a:rPr lang="en-US" dirty="0"/>
              <a:t>The active transport of Na+ out of the proximal tubule is controlled by angiotensin II. The active transport of phosphate (PO4 3- ) back into the blood is regulated (suppressed) by both the parathyroid hormone and fibroblast growth factor 23 (FGF-23). </a:t>
            </a:r>
            <a:endParaRPr lang="cs-CZ" dirty="0"/>
          </a:p>
          <a:p>
            <a:r>
              <a:rPr lang="en-US" dirty="0"/>
              <a:t>As these solutes are removed from the nephric filtrate, a large volume of the water follows them by osmosis (80–85% of the 180 liters deposited in the Bowman's capsules in 24 hours). </a:t>
            </a:r>
            <a:endParaRPr lang="cs-CZ" dirty="0"/>
          </a:p>
          <a:p>
            <a:r>
              <a:rPr lang="en-US" dirty="0"/>
              <a:t>As the fluid flows into the descending segment of the loop of Henle, water continues to leave by osmosis because the interstitial fluid is very hypertonic. This is caused by the active transport of Na+ out of the tubular fluid as it moves up the ascending segment of the loop of Henle. </a:t>
            </a:r>
            <a:endParaRPr lang="cs-CZ" dirty="0"/>
          </a:p>
          <a:p>
            <a:r>
              <a:rPr lang="en-US" dirty="0"/>
              <a:t>In the distal tubules, more sodium is reclaimed by active transport, and still more water follows by osmosis.</a:t>
            </a:r>
            <a:endParaRPr lang="cs-CZ" dirty="0"/>
          </a:p>
          <a:p>
            <a:r>
              <a:rPr lang="en-US" dirty="0"/>
              <a:t> Final adjustment of the sodium and water content of the body occurs in the collecting ducts.</a:t>
            </a:r>
            <a:endParaRPr lang="cs-CZ" dirty="0"/>
          </a:p>
        </p:txBody>
      </p:sp>
      <p:pic>
        <p:nvPicPr>
          <p:cNvPr id="4" name="Obrázek 3">
            <a:extLst>
              <a:ext uri="{FF2B5EF4-FFF2-40B4-BE49-F238E27FC236}">
                <a16:creationId xmlns:a16="http://schemas.microsoft.com/office/drawing/2014/main" id="{6F1C47C6-5B2D-4E5C-8E85-69BD743EA5D5}"/>
              </a:ext>
            </a:extLst>
          </p:cNvPr>
          <p:cNvPicPr>
            <a:picLocks noChangeAspect="1"/>
          </p:cNvPicPr>
          <p:nvPr/>
        </p:nvPicPr>
        <p:blipFill>
          <a:blip r:embed="rId2"/>
          <a:stretch>
            <a:fillRect/>
          </a:stretch>
        </p:blipFill>
        <p:spPr>
          <a:xfrm>
            <a:off x="9399874" y="5093686"/>
            <a:ext cx="2644339" cy="1611914"/>
          </a:xfrm>
          <a:prstGeom prst="rect">
            <a:avLst/>
          </a:prstGeom>
        </p:spPr>
      </p:pic>
    </p:spTree>
    <p:extLst>
      <p:ext uri="{BB962C8B-B14F-4D97-AF65-F5344CB8AC3E}">
        <p14:creationId xmlns:p14="http://schemas.microsoft.com/office/powerpoint/2010/main" val="3855556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B150CD-B4B6-43AF-BB1B-B673A39A4849}"/>
              </a:ext>
            </a:extLst>
          </p:cNvPr>
          <p:cNvSpPr>
            <a:spLocks noGrp="1"/>
          </p:cNvSpPr>
          <p:nvPr>
            <p:ph type="title"/>
          </p:nvPr>
        </p:nvSpPr>
        <p:spPr/>
        <p:txBody>
          <a:bodyPr/>
          <a:lstStyle/>
          <a:p>
            <a:r>
              <a:rPr lang="cs-CZ" dirty="0"/>
              <a:t>Ledviny – tvorba MOČI</a:t>
            </a:r>
          </a:p>
        </p:txBody>
      </p:sp>
      <p:sp>
        <p:nvSpPr>
          <p:cNvPr id="3" name="Zástupný symbol pro obsah 2">
            <a:extLst>
              <a:ext uri="{FF2B5EF4-FFF2-40B4-BE49-F238E27FC236}">
                <a16:creationId xmlns:a16="http://schemas.microsoft.com/office/drawing/2014/main" id="{F84BE49D-04D9-45A8-B6D4-B2D6FD6DDFEB}"/>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B37072B3-3F11-4158-9092-B2310298A06F}"/>
              </a:ext>
            </a:extLst>
          </p:cNvPr>
          <p:cNvPicPr>
            <a:picLocks noChangeAspect="1"/>
          </p:cNvPicPr>
          <p:nvPr/>
        </p:nvPicPr>
        <p:blipFill>
          <a:blip r:embed="rId2"/>
          <a:stretch>
            <a:fillRect/>
          </a:stretch>
        </p:blipFill>
        <p:spPr>
          <a:xfrm>
            <a:off x="1141412" y="2097088"/>
            <a:ext cx="10508475" cy="3243538"/>
          </a:xfrm>
          <a:prstGeom prst="rect">
            <a:avLst/>
          </a:prstGeom>
        </p:spPr>
      </p:pic>
    </p:spTree>
    <p:extLst>
      <p:ext uri="{BB962C8B-B14F-4D97-AF65-F5344CB8AC3E}">
        <p14:creationId xmlns:p14="http://schemas.microsoft.com/office/powerpoint/2010/main" val="306283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0EED46-ADD2-49CE-AC73-57E717D0A093}"/>
              </a:ext>
            </a:extLst>
          </p:cNvPr>
          <p:cNvSpPr>
            <a:spLocks noGrp="1"/>
          </p:cNvSpPr>
          <p:nvPr>
            <p:ph type="title"/>
          </p:nvPr>
        </p:nvSpPr>
        <p:spPr>
          <a:xfrm>
            <a:off x="1141412" y="0"/>
            <a:ext cx="9905998" cy="1478570"/>
          </a:xfrm>
        </p:spPr>
        <p:txBody>
          <a:bodyPr/>
          <a:lstStyle/>
          <a:p>
            <a:r>
              <a:rPr lang="cs-CZ" dirty="0"/>
              <a:t>Ledviny – DALŠÍ FUNKCE</a:t>
            </a:r>
          </a:p>
        </p:txBody>
      </p:sp>
      <p:sp>
        <p:nvSpPr>
          <p:cNvPr id="3" name="Zástupný symbol pro obsah 2">
            <a:extLst>
              <a:ext uri="{FF2B5EF4-FFF2-40B4-BE49-F238E27FC236}">
                <a16:creationId xmlns:a16="http://schemas.microsoft.com/office/drawing/2014/main" id="{E34E8D71-C78E-4797-9F75-D66D8FF23A8D}"/>
              </a:ext>
            </a:extLst>
          </p:cNvPr>
          <p:cNvSpPr>
            <a:spLocks noGrp="1"/>
          </p:cNvSpPr>
          <p:nvPr>
            <p:ph idx="1"/>
          </p:nvPr>
        </p:nvSpPr>
        <p:spPr>
          <a:xfrm>
            <a:off x="1141412" y="1219200"/>
            <a:ext cx="9905999" cy="5274365"/>
          </a:xfrm>
        </p:spPr>
        <p:txBody>
          <a:bodyPr>
            <a:normAutofit fontScale="85000" lnSpcReduction="10000"/>
          </a:bodyPr>
          <a:lstStyle/>
          <a:p>
            <a:r>
              <a:rPr lang="cs-CZ" dirty="0"/>
              <a:t>SODÍK </a:t>
            </a:r>
          </a:p>
          <a:p>
            <a:pPr marL="0" indent="0">
              <a:buNone/>
            </a:pPr>
            <a:r>
              <a:rPr lang="en-US" sz="1600" dirty="0"/>
              <a:t> Although 97% of the sodium has already been removed, it is the last 3% that determines the final balance of sodium — and hence water content and blood pressure — in the body. The reabsorption of sodium in the distal tubule and the collecting ducts is closely regulated by the synergistic action of the hormones vasopressin and aldosterone.</a:t>
            </a:r>
            <a:endParaRPr lang="cs-CZ" sz="1600" dirty="0"/>
          </a:p>
          <a:p>
            <a:r>
              <a:rPr lang="cs-CZ" dirty="0"/>
              <a:t>VODA</a:t>
            </a:r>
          </a:p>
          <a:p>
            <a:pPr lvl="1"/>
            <a:r>
              <a:rPr lang="en-US" dirty="0"/>
              <a:t>The hypertonic interstitial fluid surrounding the collecting ducts provides a high osmotic pressure for the removal of water. </a:t>
            </a:r>
            <a:endParaRPr lang="cs-CZ" dirty="0"/>
          </a:p>
          <a:p>
            <a:pPr lvl="1"/>
            <a:r>
              <a:rPr lang="en-US" dirty="0"/>
              <a:t>Transmembrane channels made of proteins called aquaporins are inserted in the plasma membrane greatly increasing its permeability to water. (When open, an aquaporin channel allows 3 billion molecules of water to pass through each second.) </a:t>
            </a:r>
            <a:endParaRPr lang="cs-CZ" dirty="0"/>
          </a:p>
          <a:p>
            <a:pPr lvl="1"/>
            <a:r>
              <a:rPr lang="en-US" dirty="0"/>
              <a:t>Insertion of aquaporin-2 channels requires signaling by vasopressin. It is also known as arginine vasopressin (AVP), the antidiuretic hormone (ADH), and </a:t>
            </a:r>
            <a:r>
              <a:rPr lang="en-US" dirty="0" err="1"/>
              <a:t>vasotocin</a:t>
            </a:r>
            <a:r>
              <a:rPr lang="en-US" dirty="0"/>
              <a:t> (VT). </a:t>
            </a:r>
            <a:endParaRPr lang="cs-CZ" dirty="0"/>
          </a:p>
          <a:p>
            <a:pPr lvl="2"/>
            <a:r>
              <a:rPr lang="en-US" dirty="0"/>
              <a:t>Vasopressin binds to receptors (called V2 receptors) on the basolateral surface of the cells of the collecting ducts.</a:t>
            </a:r>
            <a:endParaRPr lang="cs-CZ" dirty="0"/>
          </a:p>
          <a:p>
            <a:pPr lvl="2"/>
            <a:r>
              <a:rPr lang="en-US" dirty="0"/>
              <a:t>Binding of the hormone triggers a rising level of cAMP within the cell. This "second messenger" initiates a chain of events culminating in the insertion of aquaporin2 channels in the apical surface of the cell.</a:t>
            </a:r>
            <a:endParaRPr lang="cs-CZ" dirty="0"/>
          </a:p>
        </p:txBody>
      </p:sp>
    </p:spTree>
    <p:extLst>
      <p:ext uri="{BB962C8B-B14F-4D97-AF65-F5344CB8AC3E}">
        <p14:creationId xmlns:p14="http://schemas.microsoft.com/office/powerpoint/2010/main" val="33883255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bvod">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TM04033919[[fn=Obvod]]</Template>
  <TotalTime>160</TotalTime>
  <Words>1591</Words>
  <Application>Microsoft Office PowerPoint</Application>
  <PresentationFormat>Widescreen</PresentationFormat>
  <Paragraphs>74</Paragraphs>
  <Slides>18</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Cambria Math</vt:lpstr>
      <vt:lpstr>Century Gothic</vt:lpstr>
      <vt:lpstr>Trebuchet MS</vt:lpstr>
      <vt:lpstr>Tw Cen MT</vt:lpstr>
      <vt:lpstr>Wingdings 3</vt:lpstr>
      <vt:lpstr>Obvod</vt:lpstr>
      <vt:lpstr>Osmóza A VYUŽITÍ KOLEM NÁS</vt:lpstr>
      <vt:lpstr>OsmOTICKÝ Tlak</vt:lpstr>
      <vt:lpstr>OsmOTICKÝ Tlak</vt:lpstr>
      <vt:lpstr>PowerPoint Presentation</vt:lpstr>
      <vt:lpstr>Důsledky A VYUŽITÍ</vt:lpstr>
      <vt:lpstr>LEDVINY</vt:lpstr>
      <vt:lpstr>LEDVINY</vt:lpstr>
      <vt:lpstr>Ledviny – tvorba MOČI</vt:lpstr>
      <vt:lpstr>Ledviny – DALŠÍ FUNKCE</vt:lpstr>
      <vt:lpstr>PowerPoint Presentation</vt:lpstr>
      <vt:lpstr>MOŘSKÉ Ptactvo</vt:lpstr>
      <vt:lpstr>STROMY – DVA PŘÍSPĚVKY</vt:lpstr>
      <vt:lpstr>STROMY – DVA PŘÍSPĚVKY</vt:lpstr>
      <vt:lpstr>TRANSPORT VODY V ROSTLINĚ</vt:lpstr>
      <vt:lpstr>TRANSPORT VODY V ROSTLINĚ</vt:lpstr>
      <vt:lpstr>Tepelné VJEMY</vt:lpstr>
      <vt:lpstr>POCIT TEPLA A CHLADU</vt:lpstr>
      <vt:lpstr>POCIT TEPLA A CHLADU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Osmóza</dc:title>
  <dc:creator>Jex, Igor</dc:creator>
  <cp:lastModifiedBy>Igor Jex</cp:lastModifiedBy>
  <cp:revision>75</cp:revision>
  <dcterms:created xsi:type="dcterms:W3CDTF">2022-11-20T09:45:45Z</dcterms:created>
  <dcterms:modified xsi:type="dcterms:W3CDTF">2022-11-22T15:58:16Z</dcterms:modified>
</cp:coreProperties>
</file>